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  <p:sldMasterId id="2147483662" r:id="rId3"/>
  </p:sldMasterIdLst>
  <p:notesMasterIdLst>
    <p:notesMasterId r:id="rId9"/>
  </p:notesMasterIdLst>
  <p:handoutMasterIdLst>
    <p:handoutMasterId r:id="rId38"/>
  </p:handoutMasterIdLst>
  <p:sldIdLst>
    <p:sldId id="261" r:id="rId4"/>
    <p:sldId id="621" r:id="rId5"/>
    <p:sldId id="623" r:id="rId6"/>
    <p:sldId id="564" r:id="rId7"/>
    <p:sldId id="562" r:id="rId8"/>
    <p:sldId id="673" r:id="rId10"/>
    <p:sldId id="674" r:id="rId11"/>
    <p:sldId id="503" r:id="rId12"/>
    <p:sldId id="582" r:id="rId13"/>
    <p:sldId id="506" r:id="rId14"/>
    <p:sldId id="507" r:id="rId15"/>
    <p:sldId id="576" r:id="rId16"/>
    <p:sldId id="577" r:id="rId17"/>
    <p:sldId id="578" r:id="rId18"/>
    <p:sldId id="579" r:id="rId19"/>
    <p:sldId id="580" r:id="rId20"/>
    <p:sldId id="653" r:id="rId21"/>
    <p:sldId id="581" r:id="rId22"/>
    <p:sldId id="561" r:id="rId23"/>
    <p:sldId id="550" r:id="rId24"/>
    <p:sldId id="606" r:id="rId25"/>
    <p:sldId id="552" r:id="rId26"/>
    <p:sldId id="573" r:id="rId27"/>
    <p:sldId id="574" r:id="rId28"/>
    <p:sldId id="575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256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靖祎 张" initials="靖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8CB"/>
    <a:srgbClr val="BFBFBF"/>
    <a:srgbClr val="E6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5" autoAdjust="0"/>
    <p:restoredTop sz="96327"/>
  </p:normalViewPr>
  <p:slideViewPr>
    <p:cSldViewPr snapToGrid="0" snapToObjects="1">
      <p:cViewPr>
        <p:scale>
          <a:sx n="66" d="100"/>
          <a:sy n="66" d="100"/>
        </p:scale>
        <p:origin x="114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AC8BA-BBD3-2447-AC58-FC25C6739A1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EC2E-7FA4-F64A-ABB1-3C51B744E18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FC29-920B-1A43-AD05-5A79E1D2FB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65C8-3193-2E46-8960-12BC55A3194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C499-318B-6D44-BAA0-100398B79F2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524BB658-AC3E-4D57-AD22-CDC41DE089A7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524BB658-AC3E-4D57-AD22-CDC41DE089A7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524BB658-AC3E-4D57-AD22-CDC41DE089A7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524BB658-AC3E-4D57-AD22-CDC41DE089A7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low confidenc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00763" y="3270872"/>
            <a:ext cx="2247082" cy="31625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-553998"/>
            <a:ext cx="5747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主标题字体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40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时间区域字体：汉仪细简黑简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13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部门、汇报人字体：汉仪细简黑简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14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行距：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endParaRPr lang="x-none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4"/>
          <p:cNvSpPr>
            <a:spLocks noGrp="1"/>
          </p:cNvSpPr>
          <p:nvPr>
            <p:ph type="title"/>
          </p:nvPr>
        </p:nvSpPr>
        <p:spPr>
          <a:xfrm>
            <a:off x="509071" y="87953"/>
            <a:ext cx="9856744" cy="76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4"/>
          <p:cNvSpPr>
            <a:spLocks noGrp="1"/>
          </p:cNvSpPr>
          <p:nvPr>
            <p:ph type="title"/>
          </p:nvPr>
        </p:nvSpPr>
        <p:spPr>
          <a:xfrm>
            <a:off x="509071" y="87953"/>
            <a:ext cx="9856744" cy="76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503768" y="1028702"/>
            <a:ext cx="11178117" cy="5287433"/>
          </a:xfrm>
          <a:prstGeom prst="rect">
            <a:avLst/>
          </a:prstGeom>
        </p:spPr>
        <p:txBody>
          <a:bodyPr/>
          <a:lstStyle>
            <a:lvl1pPr indent="-120015">
              <a:defRPr/>
            </a:lvl1pPr>
            <a:lvl2pPr indent="-120015">
              <a:defRPr/>
            </a:lvl2pPr>
            <a:lvl3pPr indent="-120015">
              <a:defRPr/>
            </a:lvl3pPr>
            <a:lvl4pPr indent="-120015">
              <a:defRPr/>
            </a:lvl4pPr>
            <a:lvl5pPr indent="-120015"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标题占位符 4"/>
          <p:cNvSpPr>
            <a:spLocks noGrp="1"/>
          </p:cNvSpPr>
          <p:nvPr>
            <p:ph type="title"/>
          </p:nvPr>
        </p:nvSpPr>
        <p:spPr>
          <a:xfrm>
            <a:off x="509071" y="87953"/>
            <a:ext cx="9856744" cy="76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/一级标题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print"/>
          <a:srcRect l="-14831"/>
          <a:stretch>
            <a:fillRect/>
          </a:stretch>
        </p:blipFill>
        <p:spPr>
          <a:xfrm>
            <a:off x="6927741" y="2327368"/>
            <a:ext cx="5264259" cy="453063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427805" y="2"/>
            <a:ext cx="581335" cy="581183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b="0" i="0" dirty="0">
              <a:latin typeface="Gotham Book" panose="02000504050000020004" pitchFamily="2" charset="0"/>
              <a:ea typeface="FZLanTingHeiS-R-GB" panose="02000000000000000000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2427805" y="787855"/>
            <a:ext cx="581335" cy="581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b="0" i="0" dirty="0">
              <a:latin typeface="Gotham Book" panose="02000504050000020004" pitchFamily="2" charset="0"/>
              <a:ea typeface="FZLanTingHeiS-R-GB" panose="02000000000000000000" pitchFamily="2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2427805" y="1575708"/>
            <a:ext cx="581335" cy="581183"/>
          </a:xfrm>
          <a:prstGeom prst="rect">
            <a:avLst/>
          </a:prstGeom>
          <a:solidFill>
            <a:srgbClr val="8E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b="0" i="0" dirty="0">
              <a:latin typeface="Gotham Book" panose="02000504050000020004" pitchFamily="2" charset="0"/>
              <a:ea typeface="FZLanTingHeiS-R-GB" panose="02000000000000000000" pitchFamily="2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87809" y="6430344"/>
            <a:ext cx="11908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0" i="0" dirty="0" err="1">
                <a:solidFill>
                  <a:srgbClr val="4698CB"/>
                </a:solidFill>
                <a:effectLst/>
                <a:latin typeface="DIN Next LT Pro" panose="020B0503020203050203" pitchFamily="34" charset="0"/>
              </a:rPr>
              <a:t>www.arcfox.cn</a:t>
            </a:r>
            <a:endParaRPr lang="en-US" altLang="zh-CN" sz="800" b="0" i="0" dirty="0">
              <a:solidFill>
                <a:srgbClr val="4698CB"/>
              </a:solidFill>
              <a:effectLst/>
              <a:latin typeface="DIN Next LT Pro" panose="020B0503020203050203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740" y="451463"/>
            <a:ext cx="2370445" cy="341344"/>
          </a:xfrm>
          <a:prstGeom prst="rect">
            <a:avLst/>
          </a:prstGeom>
        </p:spPr>
      </p:pic>
      <p:sp>
        <p:nvSpPr>
          <p:cNvPr id="18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930486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698CB"/>
                </a:solidFill>
                <a:latin typeface="DIN Next LT Pro" panose="020B0503020203050203" pitchFamily="34" charset="0"/>
              </a:defRPr>
            </a:lvl1pPr>
          </a:lstStyle>
          <a:p>
            <a:fld id="{6022127F-6916-6541-B24A-F1C438F99459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3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781" y="1391545"/>
            <a:ext cx="9960411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92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US" sz="6000" b="0" i="0" kern="1200" cap="none" spc="-151" baseline="0" dirty="0">
                <a:solidFill>
                  <a:srgbClr val="4698CB"/>
                </a:solidFill>
                <a:latin typeface="HYCuJianHeiJ" pitchFamily="18" charset="-122"/>
                <a:ea typeface="HYCuJianHeiJ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一级标题文字示意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48783" y="3999750"/>
            <a:ext cx="9960411" cy="517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500" b="0" i="0" spc="0" baseline="0">
                <a:solidFill>
                  <a:srgbClr val="4698CB"/>
                </a:solidFill>
                <a:latin typeface="HYCuJianHeiJ" pitchFamily="18" charset="-122"/>
                <a:ea typeface="HYCuJianHeiJ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二级标题文字示意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657601" y="0"/>
            <a:ext cx="8534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-600564"/>
            <a:ext cx="5747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24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内容字体：汉仪中简黑简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数字字体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x-none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  <p:pic>
        <p:nvPicPr>
          <p:cNvPr id="12" name="Picture 9" descr="Icon&#10;&#10;Description automatically generated with low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351872" y="281700"/>
            <a:ext cx="1534026" cy="215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-345637"/>
            <a:ext cx="5747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间隔页标题字体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40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  <p:pic>
        <p:nvPicPr>
          <p:cNvPr id="5" name="Picture 9" descr="Icon&#10;&#10;Description automatically generated with low confidenc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11804" y="295244"/>
            <a:ext cx="1534026" cy="215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背景图案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11" name="Slide Number Placeholder 24"/>
          <p:cNvSpPr txBox="1"/>
          <p:nvPr userDrawn="1"/>
        </p:nvSpPr>
        <p:spPr>
          <a:xfrm>
            <a:off x="84117" y="6248089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494908-463A-0341-A3A4-ADCE15195FD2}" type="slidenum">
              <a:rPr lang="en-US" sz="3600" b="1" i="0" smtClean="0">
                <a:solidFill>
                  <a:schemeClr val="bg1">
                    <a:lumMod val="75000"/>
                  </a:schemeClr>
                </a:solidFill>
                <a:latin typeface="DIN Next W1G" panose="020B0503020203050203" pitchFamily="34" charset="0"/>
                <a:ea typeface="Open Sans SemiBold" charset="0"/>
                <a:cs typeface="Open Sans SemiBold" charset="0"/>
              </a:rPr>
            </a:fld>
            <a:endParaRPr lang="en-US" sz="3600" b="1" i="0" dirty="0">
              <a:solidFill>
                <a:schemeClr val="bg1">
                  <a:lumMod val="75000"/>
                </a:schemeClr>
              </a:solidFill>
              <a:latin typeface="DIN Next W1G" panose="020B0503020203050203" pitchFamily="34" charset="0"/>
              <a:ea typeface="Open Sans SemiBold" charset="0"/>
              <a:cs typeface="Open Sans SemiBold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 hasCustomPrompt="1"/>
          </p:nvPr>
        </p:nvSpPr>
        <p:spPr>
          <a:xfrm>
            <a:off x="420587" y="0"/>
            <a:ext cx="9765135" cy="7986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 i="0">
                <a:latin typeface="HYZhongJianHeiJ" panose="00020600040101010101" pitchFamily="18" charset="-122"/>
                <a:ea typeface="HYZhongJianHeiJ" panose="00020600040101010101" pitchFamily="18" charset="-122"/>
              </a:defRPr>
            </a:lvl1pPr>
          </a:lstStyle>
          <a:p>
            <a:pPr lvl="0"/>
            <a:r>
              <a:rPr lang="en-US" altLang="zh-CN" dirty="0"/>
              <a:t>XXXXXXXXXXXX</a:t>
            </a:r>
            <a:endParaRPr lang="zh-CN" altLang="en-US" dirty="0"/>
          </a:p>
        </p:txBody>
      </p:sp>
      <p:sp>
        <p:nvSpPr>
          <p:cNvPr id="6" name="TextBox 4"/>
          <p:cNvSpPr txBox="1"/>
          <p:nvPr userDrawn="1"/>
        </p:nvSpPr>
        <p:spPr>
          <a:xfrm>
            <a:off x="0" y="-789921"/>
            <a:ext cx="574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目录标题字体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：汉仪粗简黑简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标题字体：汉仪中简黑简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副标题字体：汉仪中简黑简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16-18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正文字体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-14/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行距：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背景图案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13" name="Slide Number Placeholder 24"/>
          <p:cNvSpPr txBox="1"/>
          <p:nvPr userDrawn="1"/>
        </p:nvSpPr>
        <p:spPr>
          <a:xfrm>
            <a:off x="84117" y="6248089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494908-463A-0341-A3A4-ADCE15195FD2}" type="slidenum">
              <a:rPr lang="en-US" sz="3600" b="1" i="0" smtClean="0">
                <a:solidFill>
                  <a:schemeClr val="bg1">
                    <a:lumMod val="75000"/>
                  </a:schemeClr>
                </a:solidFill>
                <a:latin typeface="DIN Next W1G" panose="020B0503020203050203" pitchFamily="34" charset="0"/>
                <a:ea typeface="Open Sans SemiBold" charset="0"/>
                <a:cs typeface="Open Sans SemiBold" charset="0"/>
              </a:rPr>
            </a:fld>
            <a:endParaRPr lang="en-US" sz="3600" b="1" i="0" dirty="0">
              <a:solidFill>
                <a:schemeClr val="bg1">
                  <a:lumMod val="75000"/>
                </a:schemeClr>
              </a:solidFill>
              <a:latin typeface="DIN Next W1G" panose="020B0503020203050203" pitchFamily="34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TextBox 4"/>
          <p:cNvSpPr txBox="1"/>
          <p:nvPr userDrawn="1"/>
        </p:nvSpPr>
        <p:spPr>
          <a:xfrm>
            <a:off x="0" y="-789921"/>
            <a:ext cx="574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目录标题字体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：汉仪粗简黑简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标题字体：汉仪中简黑简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副标题字体：汉仪中简黑简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16-18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正文字体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-14/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行距：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背景图案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11" name="Slide Number Placeholder 24"/>
          <p:cNvSpPr txBox="1"/>
          <p:nvPr userDrawn="1"/>
        </p:nvSpPr>
        <p:spPr>
          <a:xfrm>
            <a:off x="84117" y="6248089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494908-463A-0341-A3A4-ADCE15195FD2}" type="slidenum">
              <a:rPr lang="en-US" sz="3600" b="1" i="0" smtClean="0">
                <a:solidFill>
                  <a:schemeClr val="bg1">
                    <a:lumMod val="75000"/>
                  </a:schemeClr>
                </a:solidFill>
                <a:latin typeface="DIN Next W1G" panose="020B0503020203050203" pitchFamily="34" charset="0"/>
                <a:ea typeface="Open Sans SemiBold" charset="0"/>
                <a:cs typeface="Open Sans SemiBold" charset="0"/>
              </a:rPr>
            </a:fld>
            <a:endParaRPr lang="en-US" sz="3600" b="1" i="0" dirty="0">
              <a:solidFill>
                <a:schemeClr val="bg1">
                  <a:lumMod val="75000"/>
                </a:schemeClr>
              </a:solidFill>
              <a:latin typeface="DIN Next W1G" panose="020B0503020203050203" pitchFamily="34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6352781" y="1252843"/>
            <a:ext cx="5419725" cy="45410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dirty="0"/>
              <a:t>图片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endParaRPr kumimoji="1" lang="zh-CN" altLang="en-US" dirty="0"/>
          </a:p>
        </p:txBody>
      </p:sp>
      <p:sp>
        <p:nvSpPr>
          <p:cNvPr id="5" name="内容占位符 6"/>
          <p:cNvSpPr>
            <a:spLocks noGrp="1"/>
          </p:cNvSpPr>
          <p:nvPr>
            <p:ph sz="quarter" idx="14" hasCustomPrompt="1"/>
          </p:nvPr>
        </p:nvSpPr>
        <p:spPr>
          <a:xfrm>
            <a:off x="420587" y="1252843"/>
            <a:ext cx="5419725" cy="45410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dirty="0"/>
              <a:t>图片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endParaRPr kumimoji="1"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20587" y="0"/>
            <a:ext cx="9765135" cy="7986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0" i="0">
                <a:latin typeface="HYZhongJianHeiJ" panose="00020600040101010101" pitchFamily="18" charset="-122"/>
                <a:ea typeface="HYZhongJianHeiJ" panose="00020600040101010101" pitchFamily="18" charset="-122"/>
              </a:defRPr>
            </a:lvl1pPr>
          </a:lstStyle>
          <a:p>
            <a:pPr lvl="0"/>
            <a:r>
              <a:rPr lang="en-US" altLang="zh-CN" dirty="0"/>
              <a:t>XXXXXXXXXXXX</a:t>
            </a:r>
            <a:endParaRPr lang="zh-CN" altLang="en-US" dirty="0"/>
          </a:p>
        </p:txBody>
      </p:sp>
      <p:sp>
        <p:nvSpPr>
          <p:cNvPr id="8" name="TextBox 4"/>
          <p:cNvSpPr txBox="1"/>
          <p:nvPr userDrawn="1"/>
        </p:nvSpPr>
        <p:spPr>
          <a:xfrm>
            <a:off x="0" y="-789921"/>
            <a:ext cx="574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目录标题字体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：汉仪粗简黑简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标题字体：汉仪中简黑简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副标题字体：汉仪中简黑简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16-18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正文字体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-14/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行距：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1.5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657601" y="0"/>
            <a:ext cx="8534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-600564"/>
            <a:ext cx="5747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标题字体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24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内容字体：汉仪中简黑简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12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en-US" altLang="zh-CN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  <a:p>
            <a:r>
              <a:rPr lang="x-none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数字字体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：汉仪中简黑简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字号：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32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/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 字距：正常（</a:t>
            </a:r>
            <a:r>
              <a:rPr lang="en-US" altLang="zh-CN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0</a:t>
            </a:r>
            <a:r>
              <a:rPr lang="zh-CN" altLang="en-US" sz="1000" dirty="0">
                <a:latin typeface="HYZhongJianHeiJ" panose="00020600040101010101" pitchFamily="18" charset="-122"/>
                <a:ea typeface="HYZhongJianHeiJ" panose="00020600040101010101" pitchFamily="18" charset="-122"/>
              </a:rPr>
              <a:t>）</a:t>
            </a:r>
            <a:endParaRPr lang="x-none" sz="1000" dirty="0">
              <a:latin typeface="HYZhongJianHeiJ" panose="00020600040101010101" pitchFamily="18" charset="-122"/>
              <a:ea typeface="HYZhongJianHeiJ" panose="00020600040101010101" pitchFamily="18" charset="-122"/>
            </a:endParaRPr>
          </a:p>
        </p:txBody>
      </p:sp>
      <p:pic>
        <p:nvPicPr>
          <p:cNvPr id="12" name="Picture 9" descr="Icon&#10;&#10;Description automatically generated with low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351872" y="281700"/>
            <a:ext cx="1534026" cy="215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-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/>
          <a:srcRect l="425" r="860"/>
          <a:stretch>
            <a:fillRect/>
          </a:stretch>
        </p:blipFill>
        <p:spPr>
          <a:xfrm>
            <a:off x="0" y="1387733"/>
            <a:ext cx="12192000" cy="248181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487809" y="6430344"/>
            <a:ext cx="11908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DIN Next LT Pro" panose="020B0503020203050203" pitchFamily="34" charset="0"/>
              </a:rPr>
              <a:t>www.arcfox.cn</a:t>
            </a:r>
            <a:endParaRPr lang="en-US" altLang="zh-CN" sz="800" b="0" i="0" dirty="0">
              <a:solidFill>
                <a:schemeClr val="bg1">
                  <a:lumMod val="85000"/>
                </a:schemeClr>
              </a:solidFill>
              <a:effectLst/>
              <a:latin typeface="DIN Next LT Pro" panose="020B0503020203050203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7109" y="210978"/>
            <a:ext cx="2753441" cy="826964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87808" y="3228566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HYCuJianHeiJ" pitchFamily="18" charset="-122"/>
                <a:ea typeface="HYCuJianHeiJ" pitchFamily="18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8300" y="4775617"/>
            <a:ext cx="7138872" cy="970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HYCuJianHeiJ" pitchFamily="18" charset="-122"/>
                <a:ea typeface="HYCuJianHeiJ" pitchFamily="18" charset="-122"/>
              </a:defRPr>
            </a:lvl1pPr>
          </a:lstStyle>
          <a:p>
            <a:r>
              <a:rPr kumimoji="1" lang="zh-CN" altLang="en-US" dirty="0"/>
              <a:t>单击此处编辑副标题样式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E053-1D25-A746-A686-80E5684A778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1E8A-A5C0-ED46-A28D-1385AFA9BE7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12355033" y="0"/>
            <a:ext cx="432390" cy="432390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12355033" y="496186"/>
            <a:ext cx="432390" cy="432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2362121" y="992372"/>
            <a:ext cx="432390" cy="43239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BFBFBF"/>
              </a:solidFill>
            </a:endParaRPr>
          </a:p>
        </p:txBody>
      </p:sp>
      <p:sp>
        <p:nvSpPr>
          <p:cNvPr id="10" name="Rectangle 13"/>
          <p:cNvSpPr/>
          <p:nvPr userDrawn="1"/>
        </p:nvSpPr>
        <p:spPr>
          <a:xfrm>
            <a:off x="12362121" y="1488558"/>
            <a:ext cx="432390" cy="4323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2F2F2"/>
              </a:solidFill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12794511" y="100779"/>
            <a:ext cx="1277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R</a:t>
            </a:r>
            <a:r>
              <a:rPr lang="en-US" altLang="zh-CN" sz="900" dirty="0"/>
              <a:t>70</a:t>
            </a:r>
            <a:r>
              <a:rPr lang="zh-CN" altLang="en-US" sz="900" dirty="0"/>
              <a:t> </a:t>
            </a:r>
            <a:r>
              <a:rPr lang="en-US" altLang="zh-CN" sz="900" dirty="0"/>
              <a:t>G152</a:t>
            </a:r>
            <a:r>
              <a:rPr lang="zh-CN" altLang="en-US" sz="900" dirty="0"/>
              <a:t> </a:t>
            </a:r>
            <a:r>
              <a:rPr lang="en-US" altLang="zh-CN" sz="900" dirty="0"/>
              <a:t>B203</a:t>
            </a:r>
            <a:endParaRPr lang="x-none" sz="900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12794511" y="596965"/>
            <a:ext cx="1277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R</a:t>
            </a:r>
            <a:r>
              <a:rPr lang="en-US" altLang="zh-CN" sz="900" dirty="0"/>
              <a:t>0</a:t>
            </a:r>
            <a:r>
              <a:rPr lang="zh-CN" altLang="en-US" sz="900" dirty="0"/>
              <a:t> </a:t>
            </a:r>
            <a:r>
              <a:rPr lang="en-US" altLang="zh-CN" sz="900" dirty="0"/>
              <a:t>G0</a:t>
            </a:r>
            <a:r>
              <a:rPr lang="zh-CN" altLang="en-US" sz="900" dirty="0"/>
              <a:t> </a:t>
            </a:r>
            <a:r>
              <a:rPr lang="en-US" altLang="zh-CN" sz="900" dirty="0"/>
              <a:t>B0</a:t>
            </a:r>
            <a:endParaRPr lang="x-none" sz="900" dirty="0"/>
          </a:p>
        </p:txBody>
      </p:sp>
      <p:sp>
        <p:nvSpPr>
          <p:cNvPr id="13" name="TextBox 17"/>
          <p:cNvSpPr txBox="1"/>
          <p:nvPr userDrawn="1"/>
        </p:nvSpPr>
        <p:spPr>
          <a:xfrm>
            <a:off x="12787423" y="1093151"/>
            <a:ext cx="1277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R</a:t>
            </a:r>
            <a:r>
              <a:rPr lang="en-US" altLang="zh-CN" sz="900" dirty="0"/>
              <a:t>191</a:t>
            </a:r>
            <a:r>
              <a:rPr lang="zh-CN" altLang="en-US" sz="900" dirty="0"/>
              <a:t> </a:t>
            </a:r>
            <a:r>
              <a:rPr lang="en-US" altLang="zh-CN" sz="900" dirty="0"/>
              <a:t>G191 B191</a:t>
            </a:r>
            <a:endParaRPr lang="x-none" sz="900" dirty="0"/>
          </a:p>
        </p:txBody>
      </p:sp>
      <p:sp>
        <p:nvSpPr>
          <p:cNvPr id="14" name="TextBox 18"/>
          <p:cNvSpPr txBox="1"/>
          <p:nvPr userDrawn="1"/>
        </p:nvSpPr>
        <p:spPr>
          <a:xfrm>
            <a:off x="12794511" y="1589337"/>
            <a:ext cx="1277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R</a:t>
            </a:r>
            <a:r>
              <a:rPr lang="en-US" altLang="zh-CN" sz="900" dirty="0"/>
              <a:t>242</a:t>
            </a:r>
            <a:r>
              <a:rPr lang="zh-CN" altLang="en-US" sz="900" dirty="0"/>
              <a:t> </a:t>
            </a:r>
            <a:r>
              <a:rPr lang="en-US" altLang="zh-CN" sz="900" dirty="0"/>
              <a:t>G242</a:t>
            </a:r>
            <a:r>
              <a:rPr lang="zh-CN" altLang="en-US" sz="900" dirty="0"/>
              <a:t> </a:t>
            </a:r>
            <a:r>
              <a:rPr lang="en-US" altLang="zh-CN" sz="900" dirty="0"/>
              <a:t>242</a:t>
            </a:r>
            <a:endParaRPr lang="x-non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1C5C-BA4E-42DF-82CB-C3E063A2B5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EFC4-CEB3-47D2-BB76-ED4AF4856B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98806" y="4939555"/>
          <a:ext cx="11194389" cy="1259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025"/>
                <a:gridCol w="1298122"/>
                <a:gridCol w="962137"/>
                <a:gridCol w="1247663"/>
                <a:gridCol w="1629315"/>
                <a:gridCol w="1567179"/>
                <a:gridCol w="1267577"/>
                <a:gridCol w="1817371"/>
              </a:tblGrid>
              <a:tr h="4571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省份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城市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  <a:sym typeface="+mn-ea"/>
                        </a:rPr>
                        <a:t>■</a:t>
                      </a:r>
                      <a:r>
                        <a:rPr lang="en-US" altLang="zh-CN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 Center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□ </a:t>
                      </a:r>
                      <a:r>
                        <a:rPr lang="en-US" altLang="zh-CN" sz="1500" b="0" i="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+mn-cs"/>
                        </a:rPr>
                        <a:t>Space</a:t>
                      </a:r>
                      <a:endParaRPr lang="zh-CN" altLang="en-US" sz="15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提交时间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2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申请公司名称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cPr marL="9525" marR="9525" marT="9525" marB="0" anchor="ctr"/>
                </a:tc>
                <a:tc rowSpan="2" hMerge="1"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总经理</a:t>
                      </a:r>
                      <a:endParaRPr lang="en-US" altLang="zh-CN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（联系人）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联系电话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220">
                <a:tc vMerge="1">
                  <a:tcPr marL="9525" marR="9525" marT="9525" marB="0" anchor="ctr"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 vMerge="1" gridSpan="3">
                  <a:tcPr marL="9525" marR="9525" marT="9525" marB="0" anchor="ctr"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>
                  <a:tcPr marL="9525" marR="9525" marT="9525" marB="0" anchor="ctr"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 vMerge="1">
                  <a:tcPr marL="9525" marR="9525" marT="9525" marB="0" anchor="ctr"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电子邮箱</a:t>
                      </a:r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500" b="0" i="0" u="none" strike="noStrike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 txBox="1"/>
          <p:nvPr/>
        </p:nvSpPr>
        <p:spPr>
          <a:xfrm>
            <a:off x="498806" y="3775813"/>
            <a:ext cx="7970490" cy="927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ea typeface="HYZhongJianHeiJ" panose="00020600040101010101" pitchFamily="18" charset="-122"/>
              </a:rPr>
              <a:t>ARCFOX</a:t>
            </a:r>
            <a:r>
              <a:rPr lang="zh-CN" altLang="en-US" sz="4000" dirty="0">
                <a:latin typeface="Arial" panose="020B0604020202020204" pitchFamily="34" charset="0"/>
                <a:ea typeface="HYZhongJianHeiJ" panose="00020600040101010101" pitchFamily="18" charset="-122"/>
              </a:rPr>
              <a:t>极狐经销商入网申请书</a:t>
            </a:r>
            <a:endParaRPr lang="x-none" sz="4000" dirty="0">
              <a:latin typeface="方正粗黑宋简体" panose="02000000000000000000" pitchFamily="2" charset="-122"/>
              <a:ea typeface="HYZhongJianHeiJ" panose="00020600040101010101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销售面积情况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02866" y="1039444"/>
          <a:ext cx="4512376" cy="4897783"/>
        </p:xfrm>
        <a:graphic>
          <a:graphicData uri="http://schemas.openxmlformats.org/drawingml/2006/table">
            <a:tbl>
              <a:tblPr/>
              <a:tblGrid>
                <a:gridCol w="1672971"/>
                <a:gridCol w="1025913"/>
                <a:gridCol w="936701"/>
                <a:gridCol w="876791"/>
              </a:tblGrid>
              <a:tr h="429157">
                <a:tc gridSpan="4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销售部分</a:t>
                      </a:r>
                      <a:endParaRPr lang="zh-CN" sz="19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29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总面积（</a:t>
                      </a:r>
                      <a:r>
                        <a:rPr lang="en-US" altLang="zh-CN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CN" sz="160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2915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办公区面积</a:t>
                      </a:r>
                      <a:r>
                        <a:rPr lang="zh-CN" altLang="en-US" sz="13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（</a:t>
                      </a:r>
                      <a:r>
                        <a:rPr lang="en-US" altLang="zh-CN" sz="13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3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3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总面积</a:t>
                      </a:r>
                      <a:endParaRPr lang="en-US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一层</a:t>
                      </a:r>
                      <a:endParaRPr lang="en-US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二层</a:t>
                      </a:r>
                      <a:endParaRPr lang="en-US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7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7">
                <a:tc rowSpan="2"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总面积</a:t>
                      </a:r>
                      <a:endParaRPr lang="en-US" sz="160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一层</a:t>
                      </a:r>
                      <a:endParaRPr lang="zh-CN" altLang="en-US" sz="160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二层</a:t>
                      </a:r>
                      <a:endParaRPr lang="en-US" sz="160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7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15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展厅面宽（</a:t>
                      </a:r>
                      <a:r>
                        <a:rPr lang="en-US" altLang="zh-CN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展厅进深（</a:t>
                      </a:r>
                      <a:r>
                        <a:rPr lang="en-US" altLang="zh-CN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展厅层高（</a:t>
                      </a:r>
                      <a:r>
                        <a:rPr lang="en-US" altLang="zh-CN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en-US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（天花高度）</a:t>
                      </a:r>
                      <a:endParaRPr lang="zh-CN" altLang="zh-CN" sz="12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可用电容（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kw</a:t>
                      </a:r>
                      <a:r>
                        <a:rPr lang="zh-CN" altLang="en-US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b="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可建充电桩数量</a:t>
                      </a:r>
                      <a:endParaRPr lang="zh-CN" sz="1600" b="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45990" b="14203"/>
          <a:stretch>
            <a:fillRect/>
          </a:stretch>
        </p:blipFill>
        <p:spPr>
          <a:xfrm>
            <a:off x="5190572" y="1037165"/>
            <a:ext cx="6321287" cy="4897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172695" y="4201351"/>
            <a:ext cx="22689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展厅面积</a:t>
            </a:r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567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m²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82057" y="3727291"/>
            <a:ext cx="27691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6777939" y="3761757"/>
            <a:ext cx="18670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</a:t>
            </a:r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32.8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6116350" y="3025456"/>
            <a:ext cx="0" cy="1619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6060006" y="3130170"/>
            <a:ext cx="18670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进深</a:t>
            </a:r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17.3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6954053" y="1714977"/>
            <a:ext cx="13971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7142658" y="1294720"/>
            <a:ext cx="10199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宽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16m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7083795" y="1112890"/>
            <a:ext cx="0" cy="1841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6993527" y="2302679"/>
            <a:ext cx="18670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进深</a:t>
            </a:r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20.55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83280" y="1112890"/>
            <a:ext cx="17502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办公及客休区</a:t>
            </a:r>
            <a:endParaRPr lang="en-US" altLang="zh-CN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340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m²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30378" y="1270254"/>
            <a:ext cx="702423" cy="461665"/>
          </a:xfrm>
          <a:prstGeom prst="rect">
            <a:avLst/>
          </a:prstGeom>
          <a:noFill/>
          <a:ln>
            <a:solidFill>
              <a:srgbClr val="4698CB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 i="1">
                <a:solidFill>
                  <a:srgbClr val="4698CB"/>
                </a:solidFill>
                <a:latin typeface="HYCuJianHeiJ"/>
                <a:ea typeface="HYZhongJianHeiJ" panose="00020600040101010101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</a:rPr>
              <a:t>例：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售后服务面积情况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7536" y="1244687"/>
          <a:ext cx="4512376" cy="4705944"/>
        </p:xfrm>
        <a:graphic>
          <a:graphicData uri="http://schemas.openxmlformats.org/drawingml/2006/table">
            <a:tbl>
              <a:tblPr/>
              <a:tblGrid>
                <a:gridCol w="2418864"/>
                <a:gridCol w="2093512"/>
              </a:tblGrid>
              <a:tr h="588243">
                <a:tc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服务部分</a:t>
                      </a:r>
                      <a:endParaRPr lang="zh-CN" sz="19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总面积（</a:t>
                      </a:r>
                      <a:r>
                        <a:rPr lang="en-US" altLang="zh-CN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维修接待区面积（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客户休息室面积（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一般维修车间面积（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钣金车间面积（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备件库面积（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b="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4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车间层高（</a:t>
                      </a:r>
                      <a:r>
                        <a:rPr lang="en-US" altLang="zh-CN" sz="1600" b="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b="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b="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 b="53076"/>
          <a:stretch>
            <a:fillRect/>
          </a:stretch>
        </p:blipFill>
        <p:spPr>
          <a:xfrm>
            <a:off x="5189577" y="1967867"/>
            <a:ext cx="6521432" cy="32595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直接箭头连接符 6"/>
          <p:cNvCxnSpPr/>
          <p:nvPr/>
        </p:nvCxnSpPr>
        <p:spPr bwMode="auto">
          <a:xfrm>
            <a:off x="6601454" y="4867489"/>
            <a:ext cx="24182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7660353" y="4859264"/>
            <a:ext cx="186704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</a:t>
            </a:r>
            <a:r>
              <a:rPr lang="en-US" altLang="zh-CN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32.8</a:t>
            </a:r>
            <a:r>
              <a:rPr lang="en-US" altLang="zh-CN" sz="14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4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7013827" y="4613998"/>
            <a:ext cx="0" cy="6035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文本框 9"/>
          <p:cNvSpPr txBox="1"/>
          <p:nvPr/>
        </p:nvSpPr>
        <p:spPr>
          <a:xfrm>
            <a:off x="7111551" y="4551140"/>
            <a:ext cx="186704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进深</a:t>
            </a:r>
            <a:r>
              <a:rPr lang="en-US" altLang="zh-CN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6.85</a:t>
            </a:r>
            <a:r>
              <a:rPr lang="en-US" altLang="zh-CN" sz="14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4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7162545" y="2677605"/>
            <a:ext cx="0" cy="1936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7065192" y="2868060"/>
            <a:ext cx="186704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进深</a:t>
            </a:r>
            <a:r>
              <a:rPr lang="en-US" altLang="zh-CN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21</a:t>
            </a:r>
            <a:r>
              <a:rPr lang="en-US" altLang="zh-CN" sz="14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4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5598160" y="3645800"/>
            <a:ext cx="29957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文本框 21"/>
          <p:cNvSpPr txBox="1"/>
          <p:nvPr/>
        </p:nvSpPr>
        <p:spPr>
          <a:xfrm>
            <a:off x="5793311" y="3620751"/>
            <a:ext cx="186704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</a:t>
            </a:r>
            <a:r>
              <a:rPr lang="en-US" altLang="zh-CN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40</a:t>
            </a:r>
            <a:r>
              <a:rPr lang="en-US" altLang="zh-CN" sz="14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4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10576716" y="2472267"/>
            <a:ext cx="0" cy="2141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10479363" y="2816280"/>
            <a:ext cx="186704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进深</a:t>
            </a:r>
            <a:r>
              <a:rPr lang="en-US" altLang="zh-CN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27.16</a:t>
            </a:r>
            <a:r>
              <a:rPr lang="en-US" altLang="zh-CN" sz="14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4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10365815" y="3594020"/>
            <a:ext cx="46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文本框 25"/>
          <p:cNvSpPr txBox="1"/>
          <p:nvPr/>
        </p:nvSpPr>
        <p:spPr>
          <a:xfrm>
            <a:off x="10512079" y="3645800"/>
            <a:ext cx="186704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</a:t>
            </a:r>
            <a:r>
              <a:rPr lang="en-US" altLang="zh-CN" sz="14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6.22</a:t>
            </a:r>
            <a:r>
              <a:rPr lang="en-US" altLang="zh-CN" sz="14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4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89577" y="1443984"/>
            <a:ext cx="702423" cy="461665"/>
          </a:xfrm>
          <a:prstGeom prst="rect">
            <a:avLst/>
          </a:prstGeom>
          <a:noFill/>
          <a:ln>
            <a:solidFill>
              <a:srgbClr val="4698CB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 i="1">
                <a:solidFill>
                  <a:srgbClr val="4698CB"/>
                </a:solidFill>
                <a:latin typeface="HYCuJianHeiJ"/>
                <a:ea typeface="HYZhongJianHeiJ" panose="00020600040101010101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</a:rPr>
              <a:t>例：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（用箭头标示场地的具体位置及尺寸）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3215760" y="2601765"/>
            <a:ext cx="1440120" cy="402868"/>
          </a:xfrm>
          <a:prstGeom prst="wedgeRoundRectCallout">
            <a:avLst>
              <a:gd name="adj1" fmla="val -51833"/>
              <a:gd name="adj2" fmla="val 12346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面宽**米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8987" y="1172399"/>
            <a:ext cx="292580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拟建场地外部正面照片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V="1">
            <a:off x="2064411" y="3290507"/>
            <a:ext cx="8225228" cy="579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矩形 6"/>
          <p:cNvSpPr/>
          <p:nvPr/>
        </p:nvSpPr>
        <p:spPr bwMode="auto">
          <a:xfrm>
            <a:off x="1199592" y="1728713"/>
            <a:ext cx="9649131" cy="40230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289638" y="5190190"/>
            <a:ext cx="1855612" cy="1358862"/>
            <a:chOff x="7717228" y="4079886"/>
            <a:chExt cx="1391709" cy="1019147"/>
          </a:xfrm>
        </p:grpSpPr>
        <p:grpSp>
          <p:nvGrpSpPr>
            <p:cNvPr id="9" name="组合 8"/>
            <p:cNvGrpSpPr/>
            <p:nvPr/>
          </p:nvGrpSpPr>
          <p:grpSpPr>
            <a:xfrm>
              <a:off x="7717228" y="4079886"/>
              <a:ext cx="1391709" cy="1019147"/>
              <a:chOff x="7717228" y="4079886"/>
              <a:chExt cx="1391709" cy="101914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717228" y="4079886"/>
                <a:ext cx="1391709" cy="766628"/>
                <a:chOff x="755682" y="1992096"/>
                <a:chExt cx="3456288" cy="1875763"/>
              </a:xfrm>
            </p:grpSpPr>
            <p:cxnSp>
              <p:nvCxnSpPr>
                <p:cNvPr id="13" name="直接箭头连接符 12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14" name="直接连接符 13"/>
                <p:cNvCxnSpPr/>
                <p:nvPr/>
              </p:nvCxnSpPr>
              <p:spPr bwMode="auto">
                <a:xfrm>
                  <a:off x="755682" y="3363816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直接连接符 14"/>
                <p:cNvCxnSpPr/>
                <p:nvPr/>
              </p:nvCxnSpPr>
              <p:spPr bwMode="auto">
                <a:xfrm>
                  <a:off x="755682" y="3867858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" name="文本框 15"/>
                <p:cNvSpPr txBox="1"/>
                <p:nvPr/>
              </p:nvSpPr>
              <p:spPr>
                <a:xfrm>
                  <a:off x="1800129" y="3281484"/>
                  <a:ext cx="1337498" cy="54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35" dirty="0">
                      <a:latin typeface="Arial" panose="020B0604020202020204" pitchFamily="34" charset="0"/>
                      <a:ea typeface="HYZhongJianHeiJ" panose="00020600040101010101"/>
                    </a:rPr>
                    <a:t>道路</a:t>
                  </a:r>
                  <a:endParaRPr lang="zh-CN" altLang="en-US" sz="1335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>
                  <a:off x="1115712" y="1992096"/>
                  <a:ext cx="2736228" cy="1103644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拟建场地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 bwMode="auto">
                <a:xfrm flipH="1" flipV="1">
                  <a:off x="899694" y="3216393"/>
                  <a:ext cx="1368114" cy="65146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直接连接符 18"/>
                <p:cNvCxnSpPr/>
                <p:nvPr/>
              </p:nvCxnSpPr>
              <p:spPr bwMode="auto">
                <a:xfrm flipV="1">
                  <a:off x="2492214" y="3216393"/>
                  <a:ext cx="1468295" cy="65146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" name="文本框 11"/>
              <p:cNvSpPr txBox="1"/>
              <p:nvPr/>
            </p:nvSpPr>
            <p:spPr>
              <a:xfrm>
                <a:off x="7884276" y="4875942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8255736" y="4754790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（用箭头标示场地的具体位置及尺寸）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1021805" y="5454863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左侧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960073" y="5454863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右侧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3865" y="1038495"/>
            <a:ext cx="292580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拟建场地外部两侧照片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23544" y="1614543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96000" y="1614543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80150" y="5549186"/>
            <a:ext cx="1940428" cy="1282901"/>
            <a:chOff x="7668258" y="4136857"/>
            <a:chExt cx="1455321" cy="962176"/>
          </a:xfrm>
        </p:grpSpPr>
        <p:grpSp>
          <p:nvGrpSpPr>
            <p:cNvPr id="9" name="组合 8"/>
            <p:cNvGrpSpPr/>
            <p:nvPr/>
          </p:nvGrpSpPr>
          <p:grpSpPr>
            <a:xfrm>
              <a:off x="7668258" y="4136857"/>
              <a:ext cx="1455321" cy="739085"/>
              <a:chOff x="634066" y="2131491"/>
              <a:chExt cx="3614266" cy="1808373"/>
            </a:xfrm>
          </p:grpSpPr>
          <p:cxnSp>
            <p:nvCxnSpPr>
              <p:cNvPr id="11" name="直接箭头连接符 10"/>
              <p:cNvCxnSpPr/>
              <p:nvPr/>
            </p:nvCxnSpPr>
            <p:spPr bwMode="auto">
              <a:xfrm>
                <a:off x="2700404" y="2372675"/>
                <a:ext cx="720060" cy="1440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" name="直接连接符 11"/>
              <p:cNvCxnSpPr/>
              <p:nvPr/>
            </p:nvCxnSpPr>
            <p:spPr bwMode="auto">
              <a:xfrm>
                <a:off x="755682" y="3363816"/>
                <a:ext cx="34562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755682" y="3867858"/>
                <a:ext cx="34562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文本框 13"/>
              <p:cNvSpPr txBox="1"/>
              <p:nvPr/>
            </p:nvSpPr>
            <p:spPr>
              <a:xfrm>
                <a:off x="1800129" y="3281484"/>
                <a:ext cx="2231626" cy="545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latin typeface="Arial" panose="020B0604020202020204" pitchFamily="34" charset="0"/>
                    <a:ea typeface="HYZhongJianHeiJ" panose="00020600040101010101"/>
                  </a:rPr>
                  <a:t>道路</a:t>
                </a:r>
                <a:endParaRPr lang="zh-CN" altLang="en-US" sz="1335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812892" y="2131491"/>
                <a:ext cx="2736228" cy="1103644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latin typeface="Arial" panose="020B0604020202020204" pitchFamily="34" charset="0"/>
                    <a:ea typeface="HYZhongJianHeiJ" panose="00020600040101010101"/>
                  </a:rPr>
                  <a:t>拟建场地</a:t>
                </a:r>
                <a:endParaRPr lang="zh-CN" altLang="en-US" sz="24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16" name="八边形 15"/>
              <p:cNvSpPr/>
              <p:nvPr/>
            </p:nvSpPr>
            <p:spPr bwMode="auto">
              <a:xfrm>
                <a:off x="4031755" y="3784827"/>
                <a:ext cx="216577" cy="155037"/>
              </a:xfrm>
              <a:prstGeom prst="octag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17" name="直接连接符 16"/>
              <p:cNvCxnSpPr>
                <a:stCxn id="16" idx="4"/>
              </p:cNvCxnSpPr>
              <p:nvPr/>
            </p:nvCxnSpPr>
            <p:spPr bwMode="auto">
              <a:xfrm flipH="1" flipV="1">
                <a:off x="634066" y="3363815"/>
                <a:ext cx="3397689" cy="5306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 bwMode="auto">
              <a:xfrm flipH="1" flipV="1">
                <a:off x="3674103" y="2516686"/>
                <a:ext cx="403745" cy="12579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文本框 9"/>
            <p:cNvSpPr txBox="1"/>
            <p:nvPr/>
          </p:nvSpPr>
          <p:spPr>
            <a:xfrm>
              <a:off x="7884276" y="4875942"/>
              <a:ext cx="1151659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sp>
        <p:nvSpPr>
          <p:cNvPr id="19" name="KSO_Shape"/>
          <p:cNvSpPr/>
          <p:nvPr/>
        </p:nvSpPr>
        <p:spPr bwMode="auto">
          <a:xfrm>
            <a:off x="8346529" y="6380856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28439" y="5545494"/>
            <a:ext cx="2042013" cy="1282901"/>
            <a:chOff x="3097295" y="4083876"/>
            <a:chExt cx="1531510" cy="962176"/>
          </a:xfrm>
        </p:grpSpPr>
        <p:grpSp>
          <p:nvGrpSpPr>
            <p:cNvPr id="21" name="组合 20"/>
            <p:cNvGrpSpPr/>
            <p:nvPr/>
          </p:nvGrpSpPr>
          <p:grpSpPr>
            <a:xfrm>
              <a:off x="3165649" y="4083876"/>
              <a:ext cx="1463156" cy="962176"/>
              <a:chOff x="7717228" y="4136857"/>
              <a:chExt cx="1463156" cy="96217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17228" y="4136857"/>
                <a:ext cx="1463156" cy="720060"/>
                <a:chOff x="755682" y="2131491"/>
                <a:chExt cx="3633727" cy="1761823"/>
              </a:xfrm>
            </p:grpSpPr>
            <p:cxnSp>
              <p:nvCxnSpPr>
                <p:cNvPr id="25" name="直接箭头连接符 24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26" name="直接连接符 25"/>
                <p:cNvCxnSpPr/>
                <p:nvPr/>
              </p:nvCxnSpPr>
              <p:spPr bwMode="auto">
                <a:xfrm>
                  <a:off x="755682" y="3363816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直接连接符 26"/>
                <p:cNvCxnSpPr/>
                <p:nvPr/>
              </p:nvCxnSpPr>
              <p:spPr bwMode="auto">
                <a:xfrm>
                  <a:off x="755682" y="3867858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8" name="文本框 27"/>
                <p:cNvSpPr txBox="1"/>
                <p:nvPr/>
              </p:nvSpPr>
              <p:spPr>
                <a:xfrm>
                  <a:off x="1800128" y="3281484"/>
                  <a:ext cx="2231629" cy="54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35" dirty="0">
                      <a:latin typeface="Arial" panose="020B0604020202020204" pitchFamily="34" charset="0"/>
                      <a:ea typeface="HYZhongJianHeiJ" panose="00020600040101010101"/>
                    </a:rPr>
                    <a:t>道路</a:t>
                  </a:r>
                  <a:endParaRPr lang="zh-CN" altLang="en-US" sz="1335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333280" y="2131491"/>
                  <a:ext cx="2736228" cy="1103644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拟建场地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30" name="八边形 29"/>
                <p:cNvSpPr/>
                <p:nvPr/>
              </p:nvSpPr>
              <p:spPr bwMode="auto">
                <a:xfrm>
                  <a:off x="812891" y="3738277"/>
                  <a:ext cx="216577" cy="155037"/>
                </a:xfrm>
                <a:prstGeom prst="octago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31" name="直接连接符 30"/>
                <p:cNvCxnSpPr>
                  <a:stCxn id="30" idx="4"/>
                </p:cNvCxnSpPr>
                <p:nvPr/>
              </p:nvCxnSpPr>
              <p:spPr bwMode="auto">
                <a:xfrm flipV="1">
                  <a:off x="812892" y="2372674"/>
                  <a:ext cx="357652" cy="147523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直接连接符 31"/>
                <p:cNvCxnSpPr>
                  <a:stCxn id="30" idx="2"/>
                </p:cNvCxnSpPr>
                <p:nvPr/>
              </p:nvCxnSpPr>
              <p:spPr bwMode="auto">
                <a:xfrm flipV="1">
                  <a:off x="983378" y="3364566"/>
                  <a:ext cx="3406031" cy="5287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" name="文本框 23"/>
              <p:cNvSpPr txBox="1"/>
              <p:nvPr/>
            </p:nvSpPr>
            <p:spPr>
              <a:xfrm>
                <a:off x="7884276" y="4875942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22" name="KSO_Shape"/>
            <p:cNvSpPr/>
            <p:nvPr/>
          </p:nvSpPr>
          <p:spPr bwMode="auto">
            <a:xfrm>
              <a:off x="3097295" y="4671354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（用箭头标示场地的具体位置及尺寸）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1021805" y="5440687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左侧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960073" y="5440687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右侧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8892" y="1024319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拟建场地内部照片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23544" y="1600367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96000" y="1600367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80323" y="5501208"/>
            <a:ext cx="1664108" cy="1324906"/>
            <a:chOff x="4577600" y="4173998"/>
            <a:chExt cx="1248081" cy="993680"/>
          </a:xfrm>
        </p:grpSpPr>
        <p:grpSp>
          <p:nvGrpSpPr>
            <p:cNvPr id="8" name="组合 7"/>
            <p:cNvGrpSpPr/>
            <p:nvPr/>
          </p:nvGrpSpPr>
          <p:grpSpPr>
            <a:xfrm>
              <a:off x="4577600" y="4173998"/>
              <a:ext cx="1151659" cy="993680"/>
              <a:chOff x="7730640" y="3961341"/>
              <a:chExt cx="1151659" cy="99368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40264" y="3961341"/>
                <a:ext cx="1101770" cy="761947"/>
                <a:chOff x="812892" y="1702044"/>
                <a:chExt cx="2736228" cy="1864310"/>
              </a:xfrm>
            </p:grpSpPr>
            <p:cxnSp>
              <p:nvCxnSpPr>
                <p:cNvPr id="11" name="直接箭头连接符 10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12" name="矩形 11"/>
                <p:cNvSpPr/>
                <p:nvPr/>
              </p:nvSpPr>
              <p:spPr bwMode="auto">
                <a:xfrm>
                  <a:off x="812892" y="1702044"/>
                  <a:ext cx="2736228" cy="1860241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展厅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13" name="八边形 12"/>
                <p:cNvSpPr/>
                <p:nvPr/>
              </p:nvSpPr>
              <p:spPr bwMode="auto">
                <a:xfrm>
                  <a:off x="3316452" y="3411317"/>
                  <a:ext cx="216577" cy="155037"/>
                </a:xfrm>
                <a:prstGeom prst="octagon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14" name="直接连接符 13"/>
                <p:cNvCxnSpPr>
                  <a:stCxn id="13" idx="4"/>
                </p:cNvCxnSpPr>
                <p:nvPr/>
              </p:nvCxnSpPr>
              <p:spPr bwMode="auto">
                <a:xfrm flipH="1" flipV="1">
                  <a:off x="1170543" y="3365910"/>
                  <a:ext cx="2145909" cy="15503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直接连接符 14"/>
                <p:cNvCxnSpPr/>
                <p:nvPr/>
              </p:nvCxnSpPr>
              <p:spPr bwMode="auto">
                <a:xfrm flipH="1" flipV="1">
                  <a:off x="2684314" y="2151066"/>
                  <a:ext cx="678232" cy="126025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" name="文本框 9"/>
              <p:cNvSpPr txBox="1"/>
              <p:nvPr/>
            </p:nvSpPr>
            <p:spPr>
              <a:xfrm>
                <a:off x="7730640" y="4731930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24" name="KSO_Shape"/>
            <p:cNvSpPr/>
            <p:nvPr/>
          </p:nvSpPr>
          <p:spPr bwMode="auto">
            <a:xfrm>
              <a:off x="5563648" y="4854023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43161" y="5504596"/>
            <a:ext cx="1618100" cy="1338113"/>
            <a:chOff x="3313313" y="4173997"/>
            <a:chExt cx="1213575" cy="1003585"/>
          </a:xfrm>
        </p:grpSpPr>
        <p:grpSp>
          <p:nvGrpSpPr>
            <p:cNvPr id="16" name="组合 15"/>
            <p:cNvGrpSpPr/>
            <p:nvPr/>
          </p:nvGrpSpPr>
          <p:grpSpPr>
            <a:xfrm>
              <a:off x="3375229" y="4173997"/>
              <a:ext cx="1151659" cy="1003585"/>
              <a:chOff x="7926808" y="4158333"/>
              <a:chExt cx="1151659" cy="100358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949804" y="4158333"/>
                <a:ext cx="1101769" cy="760284"/>
                <a:chOff x="1333281" y="2184038"/>
                <a:chExt cx="2736228" cy="1860242"/>
              </a:xfrm>
            </p:grpSpPr>
            <p:cxnSp>
              <p:nvCxnSpPr>
                <p:cNvPr id="19" name="直接箭头连接符 18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20" name="矩形 19"/>
                <p:cNvSpPr/>
                <p:nvPr/>
              </p:nvSpPr>
              <p:spPr bwMode="auto">
                <a:xfrm>
                  <a:off x="1333281" y="2184038"/>
                  <a:ext cx="2736228" cy="1860242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展厅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21" name="八边形 20"/>
                <p:cNvSpPr/>
                <p:nvPr/>
              </p:nvSpPr>
              <p:spPr bwMode="auto">
                <a:xfrm>
                  <a:off x="1349369" y="3745098"/>
                  <a:ext cx="216577" cy="155037"/>
                </a:xfrm>
                <a:prstGeom prst="octagon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 bwMode="auto">
                <a:xfrm flipV="1">
                  <a:off x="1387120" y="2372674"/>
                  <a:ext cx="1313285" cy="147523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直接连接符 22"/>
                <p:cNvCxnSpPr/>
                <p:nvPr/>
              </p:nvCxnSpPr>
              <p:spPr bwMode="auto">
                <a:xfrm flipV="1">
                  <a:off x="1387120" y="3745098"/>
                  <a:ext cx="2413715" cy="1482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7926808" y="4938827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25" name="KSO_Shape"/>
            <p:cNvSpPr/>
            <p:nvPr/>
          </p:nvSpPr>
          <p:spPr bwMode="auto">
            <a:xfrm>
              <a:off x="3313313" y="4764457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（用箭头标示场地的具体位置及尺寸）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84567" y="922852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拟建售后外观照片</a:t>
            </a:r>
            <a:endParaRPr lang="zh-CN" altLang="en-US" sz="2135" b="1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215760" y="2608737"/>
            <a:ext cx="1440120" cy="402868"/>
          </a:xfrm>
          <a:prstGeom prst="wedgeRoundRectCallout">
            <a:avLst>
              <a:gd name="adj1" fmla="val -51833"/>
              <a:gd name="adj2" fmla="val 12346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面宽**米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2064411" y="3297479"/>
            <a:ext cx="8225227" cy="579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矩形 9"/>
          <p:cNvSpPr/>
          <p:nvPr/>
        </p:nvSpPr>
        <p:spPr bwMode="auto">
          <a:xfrm>
            <a:off x="1199592" y="1416818"/>
            <a:ext cx="9649131" cy="40230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89638" y="5213015"/>
            <a:ext cx="1855612" cy="1358862"/>
            <a:chOff x="7717228" y="4079886"/>
            <a:chExt cx="1391709" cy="1019147"/>
          </a:xfrm>
        </p:grpSpPr>
        <p:grpSp>
          <p:nvGrpSpPr>
            <p:cNvPr id="12" name="组合 11"/>
            <p:cNvGrpSpPr/>
            <p:nvPr/>
          </p:nvGrpSpPr>
          <p:grpSpPr>
            <a:xfrm>
              <a:off x="7717228" y="4079886"/>
              <a:ext cx="1391709" cy="766627"/>
              <a:chOff x="755682" y="1992096"/>
              <a:chExt cx="3456288" cy="1875763"/>
            </a:xfrm>
          </p:grpSpPr>
          <p:cxnSp>
            <p:nvCxnSpPr>
              <p:cNvPr id="16" name="直接箭头连接符 15"/>
              <p:cNvCxnSpPr/>
              <p:nvPr/>
            </p:nvCxnSpPr>
            <p:spPr bwMode="auto">
              <a:xfrm>
                <a:off x="2700404" y="2372675"/>
                <a:ext cx="720060" cy="1440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755682" y="3363816"/>
                <a:ext cx="34562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755682" y="3867858"/>
                <a:ext cx="34562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文本框 18"/>
              <p:cNvSpPr txBox="1"/>
              <p:nvPr/>
            </p:nvSpPr>
            <p:spPr>
              <a:xfrm>
                <a:off x="1800129" y="3281485"/>
                <a:ext cx="1337498" cy="54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latin typeface="Arial" panose="020B0604020202020204" pitchFamily="34" charset="0"/>
                    <a:ea typeface="HYZhongJianHeiJ" panose="00020600040101010101"/>
                  </a:rPr>
                  <a:t>道路</a:t>
                </a:r>
                <a:endParaRPr lang="zh-CN" altLang="en-US" sz="1335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1115712" y="1992096"/>
                <a:ext cx="2736228" cy="1103644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latin typeface="Arial" panose="020B0604020202020204" pitchFamily="34" charset="0"/>
                    <a:ea typeface="HYZhongJianHeiJ" panose="00020600040101010101"/>
                  </a:rPr>
                  <a:t>拟建售后</a:t>
                </a:r>
                <a:endParaRPr lang="zh-CN" altLang="en-US" sz="24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 bwMode="auto">
              <a:xfrm flipH="1" flipV="1">
                <a:off x="899694" y="3216393"/>
                <a:ext cx="1368114" cy="6514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 flipV="1">
                <a:off x="2492214" y="3216393"/>
                <a:ext cx="1468295" cy="6514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" name="文本框 12"/>
            <p:cNvSpPr txBox="1"/>
            <p:nvPr/>
          </p:nvSpPr>
          <p:spPr>
            <a:xfrm>
              <a:off x="7884276" y="4875942"/>
              <a:ext cx="1151659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sp>
        <p:nvSpPr>
          <p:cNvPr id="25" name="KSO_Shape"/>
          <p:cNvSpPr/>
          <p:nvPr/>
        </p:nvSpPr>
        <p:spPr bwMode="auto">
          <a:xfrm>
            <a:off x="10992409" y="6130259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1805" y="5157144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维修接待室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0073" y="5157144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客户休息室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83636" y="840304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拟建售后内部照片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23544" y="1316824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096000" y="1316824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16304" y="5281786"/>
            <a:ext cx="1631553" cy="1324906"/>
            <a:chOff x="7740264" y="3961341"/>
            <a:chExt cx="1223665" cy="993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7740264" y="3961341"/>
              <a:ext cx="1101770" cy="760284"/>
              <a:chOff x="812892" y="1702044"/>
              <a:chExt cx="2736228" cy="1860241"/>
            </a:xfrm>
          </p:grpSpPr>
          <p:cxnSp>
            <p:nvCxnSpPr>
              <p:cNvPr id="13" name="直接箭头连接符 12"/>
              <p:cNvCxnSpPr/>
              <p:nvPr/>
            </p:nvCxnSpPr>
            <p:spPr bwMode="auto">
              <a:xfrm>
                <a:off x="2700404" y="2372675"/>
                <a:ext cx="720060" cy="1440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1" name="矩形 20"/>
              <p:cNvSpPr/>
              <p:nvPr/>
            </p:nvSpPr>
            <p:spPr bwMode="auto">
              <a:xfrm>
                <a:off x="812892" y="1702044"/>
                <a:ext cx="2736228" cy="1860241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latin typeface="Arial" panose="020B0604020202020204" pitchFamily="34" charset="0"/>
                    <a:ea typeface="HYZhongJianHeiJ" panose="00020600040101010101"/>
                  </a:rPr>
                  <a:t>客户休息室</a:t>
                </a:r>
                <a:endParaRPr lang="zh-CN" altLang="en-US" sz="16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23" name="直接连接符 22"/>
              <p:cNvCxnSpPr>
                <a:stCxn id="22" idx="4"/>
              </p:cNvCxnSpPr>
              <p:nvPr/>
            </p:nvCxnSpPr>
            <p:spPr bwMode="auto">
              <a:xfrm flipH="1" flipV="1">
                <a:off x="1170543" y="3365910"/>
                <a:ext cx="2145909" cy="1550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 flipH="1" flipV="1">
                <a:off x="2422323" y="2151066"/>
                <a:ext cx="940222" cy="1260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文本框 11"/>
            <p:cNvSpPr txBox="1"/>
            <p:nvPr/>
          </p:nvSpPr>
          <p:spPr>
            <a:xfrm>
              <a:off x="7812270" y="4731930"/>
              <a:ext cx="1151659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43597" y="5282362"/>
            <a:ext cx="1556125" cy="1380069"/>
            <a:chOff x="7884276" y="4158765"/>
            <a:chExt cx="1167094" cy="1035051"/>
          </a:xfrm>
        </p:grpSpPr>
        <p:grpSp>
          <p:nvGrpSpPr>
            <p:cNvPr id="30" name="组合 29"/>
            <p:cNvGrpSpPr/>
            <p:nvPr/>
          </p:nvGrpSpPr>
          <p:grpSpPr>
            <a:xfrm>
              <a:off x="7949804" y="4158765"/>
              <a:ext cx="1101566" cy="759619"/>
              <a:chOff x="1333281" y="2185094"/>
              <a:chExt cx="2735724" cy="1858614"/>
            </a:xfrm>
          </p:grpSpPr>
          <p:sp>
            <p:nvSpPr>
              <p:cNvPr id="39" name="矩形 38"/>
              <p:cNvSpPr/>
              <p:nvPr/>
            </p:nvSpPr>
            <p:spPr bwMode="auto">
              <a:xfrm>
                <a:off x="1333281" y="2185094"/>
                <a:ext cx="2735724" cy="1858614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latin typeface="Arial" panose="020B0604020202020204" pitchFamily="34" charset="0"/>
                    <a:ea typeface="HYZhongJianHeiJ" panose="00020600040101010101"/>
                  </a:rPr>
                  <a:t>维修接待室</a:t>
                </a:r>
                <a:endParaRPr lang="zh-CN" altLang="en-US" sz="16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40" name="八边形 39"/>
              <p:cNvSpPr/>
              <p:nvPr/>
            </p:nvSpPr>
            <p:spPr bwMode="auto">
              <a:xfrm>
                <a:off x="1349369" y="3745098"/>
                <a:ext cx="216577" cy="155037"/>
              </a:xfrm>
              <a:prstGeom prst="octagon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 bwMode="auto">
              <a:xfrm flipV="1">
                <a:off x="1387120" y="2372674"/>
                <a:ext cx="178826" cy="1475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直接连接符 41"/>
              <p:cNvCxnSpPr>
                <a:endCxn id="39" idx="3"/>
              </p:cNvCxnSpPr>
              <p:nvPr/>
            </p:nvCxnSpPr>
            <p:spPr bwMode="auto">
              <a:xfrm flipV="1">
                <a:off x="1385937" y="3115852"/>
                <a:ext cx="2682389" cy="8054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" name="文本框 30"/>
            <p:cNvSpPr txBox="1"/>
            <p:nvPr/>
          </p:nvSpPr>
          <p:spPr>
            <a:xfrm>
              <a:off x="7884276" y="4970726"/>
              <a:ext cx="1151659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sp>
        <p:nvSpPr>
          <p:cNvPr id="34" name="KSO_Shape"/>
          <p:cNvSpPr/>
          <p:nvPr/>
        </p:nvSpPr>
        <p:spPr bwMode="auto">
          <a:xfrm>
            <a:off x="4463865" y="6124806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7367144" y="6102774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1805" y="5157144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车间左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  <a:sym typeface="+mn-ea"/>
              </a:rPr>
              <a:t>45°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0073" y="5157144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  <a:sym typeface="+mn-ea"/>
              </a:rPr>
              <a:t>车间左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  <a:sym typeface="+mn-ea"/>
              </a:rPr>
              <a:t>45°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83636" y="840304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拟建售后内部照片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23544" y="1316824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096000" y="1316824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16304" y="5281786"/>
            <a:ext cx="1631553" cy="1324906"/>
            <a:chOff x="7740264" y="3961341"/>
            <a:chExt cx="1223665" cy="993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7740264" y="3961341"/>
              <a:ext cx="1101770" cy="760284"/>
              <a:chOff x="812892" y="1702044"/>
              <a:chExt cx="2736228" cy="1860241"/>
            </a:xfrm>
          </p:grpSpPr>
          <p:cxnSp>
            <p:nvCxnSpPr>
              <p:cNvPr id="13" name="直接箭头连接符 12"/>
              <p:cNvCxnSpPr/>
              <p:nvPr/>
            </p:nvCxnSpPr>
            <p:spPr bwMode="auto">
              <a:xfrm>
                <a:off x="2700404" y="2372675"/>
                <a:ext cx="720060" cy="1440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1" name="矩形 20"/>
              <p:cNvSpPr/>
              <p:nvPr/>
            </p:nvSpPr>
            <p:spPr bwMode="auto">
              <a:xfrm>
                <a:off x="812892" y="1702044"/>
                <a:ext cx="2736228" cy="1860241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latin typeface="Arial" panose="020B0604020202020204" pitchFamily="34" charset="0"/>
                    <a:ea typeface="HYZhongJianHeiJ" panose="00020600040101010101"/>
                  </a:rPr>
                  <a:t>车间</a:t>
                </a:r>
                <a:endParaRPr lang="zh-CN" altLang="en-US" sz="16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23" name="直接连接符 22"/>
              <p:cNvCxnSpPr>
                <a:stCxn id="22" idx="4"/>
              </p:cNvCxnSpPr>
              <p:nvPr/>
            </p:nvCxnSpPr>
            <p:spPr bwMode="auto">
              <a:xfrm flipH="1" flipV="1">
                <a:off x="1170543" y="3365910"/>
                <a:ext cx="2145909" cy="1550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 flipH="1" flipV="1">
                <a:off x="2422323" y="2151066"/>
                <a:ext cx="940222" cy="1260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文本框 11"/>
            <p:cNvSpPr txBox="1"/>
            <p:nvPr/>
          </p:nvSpPr>
          <p:spPr>
            <a:xfrm>
              <a:off x="7812270" y="4731930"/>
              <a:ext cx="1151659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43597" y="5253152"/>
            <a:ext cx="1556396" cy="1409279"/>
            <a:chOff x="7884276" y="4136857"/>
            <a:chExt cx="1167297" cy="1056959"/>
          </a:xfrm>
        </p:grpSpPr>
        <p:grpSp>
          <p:nvGrpSpPr>
            <p:cNvPr id="30" name="组合 29"/>
            <p:cNvGrpSpPr/>
            <p:nvPr/>
          </p:nvGrpSpPr>
          <p:grpSpPr>
            <a:xfrm>
              <a:off x="7949804" y="4136857"/>
              <a:ext cx="1101769" cy="781760"/>
              <a:chOff x="1333281" y="2131491"/>
              <a:chExt cx="2736228" cy="1912789"/>
            </a:xfrm>
          </p:grpSpPr>
          <p:cxnSp>
            <p:nvCxnSpPr>
              <p:cNvPr id="33" name="直接箭头连接符 32"/>
              <p:cNvCxnSpPr/>
              <p:nvPr/>
            </p:nvCxnSpPr>
            <p:spPr bwMode="auto">
              <a:xfrm>
                <a:off x="2700404" y="2372675"/>
                <a:ext cx="720060" cy="1440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39" name="矩形 38"/>
              <p:cNvSpPr/>
              <p:nvPr/>
            </p:nvSpPr>
            <p:spPr bwMode="auto">
              <a:xfrm>
                <a:off x="1333281" y="2131491"/>
                <a:ext cx="2736228" cy="1912789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latin typeface="Arial" panose="020B0604020202020204" pitchFamily="34" charset="0"/>
                    <a:ea typeface="HYZhongJianHeiJ" panose="00020600040101010101"/>
                  </a:rPr>
                  <a:t>车间</a:t>
                </a:r>
                <a:endParaRPr lang="zh-CN" altLang="en-US" sz="16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40" name="八边形 39"/>
              <p:cNvSpPr/>
              <p:nvPr/>
            </p:nvSpPr>
            <p:spPr bwMode="auto">
              <a:xfrm>
                <a:off x="1349369" y="3745098"/>
                <a:ext cx="216577" cy="155037"/>
              </a:xfrm>
              <a:prstGeom prst="octagon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 bwMode="auto">
              <a:xfrm flipV="1">
                <a:off x="1387120" y="2372674"/>
                <a:ext cx="178826" cy="14752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直接连接符 41"/>
              <p:cNvCxnSpPr>
                <a:endCxn id="39" idx="3"/>
              </p:cNvCxnSpPr>
              <p:nvPr/>
            </p:nvCxnSpPr>
            <p:spPr bwMode="auto">
              <a:xfrm flipV="1">
                <a:off x="1387120" y="3087885"/>
                <a:ext cx="2682389" cy="8054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" name="文本框 30"/>
            <p:cNvSpPr txBox="1"/>
            <p:nvPr/>
          </p:nvSpPr>
          <p:spPr>
            <a:xfrm>
              <a:off x="7884276" y="4970726"/>
              <a:ext cx="1151659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sp>
        <p:nvSpPr>
          <p:cNvPr id="34" name="KSO_Shape"/>
          <p:cNvSpPr/>
          <p:nvPr/>
        </p:nvSpPr>
        <p:spPr bwMode="auto">
          <a:xfrm>
            <a:off x="4463865" y="6124806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7367144" y="6102774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拟建店场地周边环境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7467" y="5526594"/>
            <a:ext cx="2564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对面右侧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7533" y="5555876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对面左侧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16594" y="1009432"/>
            <a:ext cx="292580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周边环境照片（对面）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28422" y="5558279"/>
            <a:ext cx="1596956" cy="989244"/>
            <a:chOff x="7861240" y="4104619"/>
            <a:chExt cx="1447859" cy="741933"/>
          </a:xfrm>
        </p:grpSpPr>
        <p:grpSp>
          <p:nvGrpSpPr>
            <p:cNvPr id="12" name="组合 11"/>
            <p:cNvGrpSpPr/>
            <p:nvPr/>
          </p:nvGrpSpPr>
          <p:grpSpPr>
            <a:xfrm>
              <a:off x="7861240" y="4104619"/>
              <a:ext cx="1447859" cy="741933"/>
              <a:chOff x="7861240" y="4104619"/>
              <a:chExt cx="1447859" cy="741933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861240" y="4104619"/>
                <a:ext cx="1391709" cy="741933"/>
                <a:chOff x="1113334" y="2052612"/>
                <a:chExt cx="3456289" cy="1815342"/>
              </a:xfrm>
            </p:grpSpPr>
            <p:cxnSp>
              <p:nvCxnSpPr>
                <p:cNvPr id="21" name="直接连接符 20"/>
                <p:cNvCxnSpPr/>
                <p:nvPr/>
              </p:nvCxnSpPr>
              <p:spPr bwMode="auto">
                <a:xfrm>
                  <a:off x="1113334" y="3078324"/>
                  <a:ext cx="345628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直接连接符 21"/>
                <p:cNvCxnSpPr/>
                <p:nvPr/>
              </p:nvCxnSpPr>
              <p:spPr bwMode="auto">
                <a:xfrm>
                  <a:off x="1113337" y="3606871"/>
                  <a:ext cx="3456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" name="文本框 22"/>
                <p:cNvSpPr txBox="1"/>
                <p:nvPr/>
              </p:nvSpPr>
              <p:spPr>
                <a:xfrm>
                  <a:off x="2337996" y="3124673"/>
                  <a:ext cx="1337498" cy="54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35" dirty="0">
                      <a:latin typeface="Arial" panose="020B0604020202020204" pitchFamily="34" charset="0"/>
                      <a:ea typeface="HYZhongJianHeiJ" panose="00020600040101010101"/>
                    </a:rPr>
                    <a:t>道路</a:t>
                  </a:r>
                  <a:endParaRPr lang="zh-CN" altLang="en-US" sz="1335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1529583" y="2052612"/>
                  <a:ext cx="2682388" cy="613695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latin typeface="Arial" panose="020B0604020202020204" pitchFamily="34" charset="0"/>
                      <a:ea typeface="HYZhongJianHeiJ" panose="00020600040101010101"/>
                    </a:rPr>
                    <a:t>拟建场地</a:t>
                  </a:r>
                  <a:endParaRPr lang="zh-CN" altLang="en-US" sz="16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 bwMode="auto">
                <a:xfrm flipV="1">
                  <a:off x="1298111" y="3026026"/>
                  <a:ext cx="1561390" cy="18613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直接连接符 25"/>
                <p:cNvCxnSpPr/>
                <p:nvPr/>
              </p:nvCxnSpPr>
              <p:spPr bwMode="auto">
                <a:xfrm flipH="1">
                  <a:off x="3129995" y="3032016"/>
                  <a:ext cx="35696" cy="83593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" name="文本框 18"/>
              <p:cNvSpPr txBox="1"/>
              <p:nvPr/>
            </p:nvSpPr>
            <p:spPr>
              <a:xfrm>
                <a:off x="7917390" y="4304806"/>
                <a:ext cx="139170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8463279" y="4415705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88825" y="5526593"/>
            <a:ext cx="1596956" cy="881658"/>
            <a:chOff x="7861240" y="4104620"/>
            <a:chExt cx="1447859" cy="661244"/>
          </a:xfrm>
        </p:grpSpPr>
        <p:grpSp>
          <p:nvGrpSpPr>
            <p:cNvPr id="44" name="组合 43"/>
            <p:cNvGrpSpPr/>
            <p:nvPr/>
          </p:nvGrpSpPr>
          <p:grpSpPr>
            <a:xfrm>
              <a:off x="7861240" y="4104620"/>
              <a:ext cx="1447859" cy="661244"/>
              <a:chOff x="7861240" y="4104620"/>
              <a:chExt cx="1447859" cy="661244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7917390" y="4304806"/>
                <a:ext cx="139170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861240" y="4104620"/>
                <a:ext cx="1447859" cy="661244"/>
                <a:chOff x="1113334" y="2052612"/>
                <a:chExt cx="3595737" cy="1617913"/>
              </a:xfrm>
            </p:grpSpPr>
            <p:cxnSp>
              <p:nvCxnSpPr>
                <p:cNvPr id="48" name="直接连接符 47"/>
                <p:cNvCxnSpPr/>
                <p:nvPr/>
              </p:nvCxnSpPr>
              <p:spPr bwMode="auto">
                <a:xfrm>
                  <a:off x="1113334" y="3078324"/>
                  <a:ext cx="345628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直接连接符 48"/>
                <p:cNvCxnSpPr/>
                <p:nvPr/>
              </p:nvCxnSpPr>
              <p:spPr bwMode="auto">
                <a:xfrm>
                  <a:off x="1113337" y="3606871"/>
                  <a:ext cx="345628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0" name="文本框 49"/>
                <p:cNvSpPr txBox="1"/>
                <p:nvPr/>
              </p:nvSpPr>
              <p:spPr>
                <a:xfrm>
                  <a:off x="2337997" y="3124673"/>
                  <a:ext cx="1337498" cy="54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35" dirty="0">
                      <a:latin typeface="Arial" panose="020B0604020202020204" pitchFamily="34" charset="0"/>
                      <a:ea typeface="HYZhongJianHeiJ" panose="00020600040101010101"/>
                    </a:rPr>
                    <a:t>道路</a:t>
                  </a:r>
                  <a:endParaRPr lang="zh-CN" altLang="en-US" sz="1335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1529583" y="2052612"/>
                  <a:ext cx="2682388" cy="613695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latin typeface="Arial" panose="020B0604020202020204" pitchFamily="34" charset="0"/>
                      <a:ea typeface="HYZhongJianHeiJ" panose="00020600040101010101"/>
                    </a:rPr>
                    <a:t>拟建场地</a:t>
                  </a:r>
                  <a:endParaRPr lang="zh-CN" altLang="en-US" sz="16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52" name="直接连接符 51"/>
                <p:cNvCxnSpPr>
                  <a:stCxn id="50" idx="2"/>
                </p:cNvCxnSpPr>
                <p:nvPr/>
              </p:nvCxnSpPr>
              <p:spPr bwMode="auto">
                <a:xfrm flipH="1" flipV="1">
                  <a:off x="2859501" y="3026030"/>
                  <a:ext cx="147245" cy="64449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直接连接符 52"/>
                <p:cNvCxnSpPr/>
                <p:nvPr/>
              </p:nvCxnSpPr>
              <p:spPr bwMode="auto">
                <a:xfrm>
                  <a:off x="3165691" y="3032016"/>
                  <a:ext cx="1543380" cy="28063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5" name="KSO_Shape"/>
            <p:cNvSpPr/>
            <p:nvPr/>
          </p:nvSpPr>
          <p:spPr bwMode="auto">
            <a:xfrm>
              <a:off x="8463279" y="4415705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sp>
        <p:nvSpPr>
          <p:cNvPr id="30" name="矩形 29"/>
          <p:cNvSpPr/>
          <p:nvPr/>
        </p:nvSpPr>
        <p:spPr bwMode="auto">
          <a:xfrm>
            <a:off x="623544" y="1570048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096000" y="1570048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Space</a:t>
            </a:r>
            <a:r>
              <a:rPr lang="zh-CN" altLang="en-US" dirty="0">
                <a:latin typeface="Arial" panose="020B0604020202020204" pitchFamily="34" charset="0"/>
              </a:rPr>
              <a:t>（极狐空间）</a:t>
            </a:r>
            <a:r>
              <a:rPr lang="en-US" altLang="zh-CN" dirty="0">
                <a:latin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</a:rPr>
              <a:t>拟建店场地、投资、人员情况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194305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5280" y="1062990"/>
          <a:ext cx="11520805" cy="5064125"/>
        </p:xfrm>
        <a:graphic>
          <a:graphicData uri="http://schemas.openxmlformats.org/drawingml/2006/table">
            <a:tbl>
              <a:tblPr/>
              <a:tblGrid>
                <a:gridCol w="768350"/>
                <a:gridCol w="767715"/>
                <a:gridCol w="768350"/>
                <a:gridCol w="1343660"/>
                <a:gridCol w="1146175"/>
                <a:gridCol w="1350010"/>
                <a:gridCol w="1102995"/>
                <a:gridCol w="1201420"/>
                <a:gridCol w="1536065"/>
                <a:gridCol w="1536065"/>
              </a:tblGrid>
              <a:tr h="775970">
                <a:tc rowSpan="2">
                  <a:txBody>
                    <a:bodyPr/>
                    <a:lstStyle/>
                    <a:p>
                      <a:pPr algn="ctr" rtl="0" fontAlgn="ctr"/>
                      <a:endParaRPr lang="en-US" altLang="zh-CN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候选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场地情况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　　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拟建场地详细地址 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所属商圈</a:t>
                      </a:r>
                      <a:endParaRPr lang="en-US" altLang="zh-CN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选址土地性质</a:t>
                      </a:r>
                      <a:endParaRPr lang="en-US" altLang="zh-CN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（工业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商业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集体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其他）</a:t>
                      </a:r>
                      <a:endParaRPr lang="zh-CN" altLang="en-US" sz="13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场地获取方式</a:t>
                      </a:r>
                      <a:endParaRPr lang="en-US" altLang="zh-CN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（购买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租赁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其他）</a:t>
                      </a:r>
                      <a:endParaRPr lang="zh-CN" altLang="en-US" sz="13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</a:tr>
              <a:tr h="1038225">
                <a:tc vMerge="1"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3845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投资</a:t>
                      </a:r>
                      <a:endParaRPr lang="en-US" altLang="zh-CN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计划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项目投资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筹资渠道或方式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75005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是否注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册新公司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注册资金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股东姓名 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出资额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   出资占比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总投资（万元） 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自有资金（万元）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筹措资金（万元）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1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20">
                <a:tc rowSpan="2">
                  <a:txBody>
                    <a:bodyPr/>
                    <a:lstStyle/>
                    <a:p>
                      <a:pPr algn="ctr" rtl="0" fontAlgn="ctr"/>
                      <a:endParaRPr lang="en-US" altLang="zh-CN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拟聘</a:t>
                      </a:r>
                      <a:endParaRPr lang="en-US" altLang="zh-CN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任人员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基本情况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职务</a:t>
                      </a:r>
                      <a:endParaRPr lang="zh-CN" altLang="en-US" sz="1300" b="1" i="0" u="none" strike="noStrike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姓名</a:t>
                      </a:r>
                      <a:endParaRPr lang="zh-CN" altLang="en-US" sz="1300" b="1" i="0" u="none" strike="noStrike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年龄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性别</a:t>
                      </a:r>
                      <a:endParaRPr lang="zh-CN" altLang="en-US" sz="1300" b="1" i="0" u="none" strike="noStrike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学历</a:t>
                      </a:r>
                      <a:endParaRPr lang="zh-CN" altLang="en-US" sz="1300" b="1" i="0" u="none" strike="noStrike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目前从事职业介绍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</a:tr>
              <a:tr h="1130935">
                <a:tc vMerge="1"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店长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13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+mn-cs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申请城市概况</a:t>
            </a:r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-1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86033" y="953494"/>
            <a:ext cx="4511347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1465" b="1" dirty="0">
                <a:latin typeface="Arial" panose="020B0604020202020204" pitchFamily="34" charset="0"/>
                <a:ea typeface="HYZhongJianHeiJ" panose="00020600040101010101"/>
              </a:rPr>
              <a:t>1</a:t>
            </a:r>
            <a:r>
              <a:rPr lang="zh-CN" altLang="en-US" sz="1465" b="1" dirty="0">
                <a:latin typeface="Arial" panose="020B0604020202020204" pitchFamily="34" charset="0"/>
                <a:ea typeface="HYZhongJianHeiJ" panose="00020600040101010101"/>
              </a:rPr>
              <a:t>）人口、经济、政策：</a:t>
            </a:r>
            <a:endParaRPr lang="zh-CN" altLang="en-US" sz="1465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5004" y="1365317"/>
          <a:ext cx="11144289" cy="130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847"/>
                <a:gridCol w="1133687"/>
                <a:gridCol w="1090543"/>
                <a:gridCol w="799253"/>
                <a:gridCol w="1110129"/>
                <a:gridCol w="1054151"/>
                <a:gridCol w="1227816"/>
                <a:gridCol w="992343"/>
                <a:gridCol w="1112121"/>
                <a:gridCol w="1988399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城市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支柱</a:t>
                      </a:r>
                      <a:endParaRPr lang="en-US" altLang="zh-CN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/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产业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地产车品牌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人口数量</a:t>
                      </a:r>
                      <a:endParaRPr lang="en-US" altLang="zh-CN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/>
                      <a:r>
                        <a:rPr lang="zh-CN" altLang="en-US" sz="9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（万人）</a:t>
                      </a:r>
                      <a:endParaRPr lang="zh-CN" altLang="en-US" sz="9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2024</a:t>
                      </a: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</a:t>
                      </a:r>
                      <a:r>
                        <a:rPr lang="en-US" altLang="zh-CN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GDP</a:t>
                      </a: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总量（亿元）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所在省地级市数量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地级市人口省内排名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地级市</a:t>
                      </a:r>
                      <a:r>
                        <a:rPr lang="en-US" altLang="zh-CN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GDP</a:t>
                      </a: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省内排名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纯电动</a:t>
                      </a:r>
                      <a:endParaRPr lang="en-US" altLang="zh-CN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汽车保有量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新能源汽车属地化政策</a:t>
                      </a:r>
                      <a:endParaRPr lang="zh-CN" altLang="en-US" sz="13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</a:tr>
              <a:tr h="570163">
                <a:tc>
                  <a:txBody>
                    <a:bodyPr/>
                    <a:lstStyle/>
                    <a:p>
                      <a:pPr algn="ctr"/>
                      <a:endParaRPr lang="zh-CN" altLang="en-US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0" i="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3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Space-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拟建店场地所在城市的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位置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048784" name="TextBox 22"/>
          <p:cNvSpPr txBox="1"/>
          <p:nvPr/>
        </p:nvSpPr>
        <p:spPr>
          <a:xfrm>
            <a:off x="487925" y="1027885"/>
            <a:ext cx="3168008" cy="5047536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描述</a:t>
            </a:r>
            <a:r>
              <a:rPr lang="zh-CN" altLang="en-US" sz="1465" dirty="0">
                <a:latin typeface="Arial" panose="020B0604020202020204" pitchFamily="34" charset="0"/>
                <a:ea typeface="HYZhongJianHeiJ" panose="00020600040101010101"/>
              </a:rPr>
              <a:t>（对所属商圈进行描述，包括商圈定位、日均客流量、人员构成、覆盖范围等，并标注出与周边竞品店的距离）：</a:t>
            </a: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3114" y="1027854"/>
            <a:ext cx="7771553" cy="5048673"/>
          </a:xfrm>
          <a:prstGeom prst="rect">
            <a:avLst/>
          </a:prstGeom>
          <a:noFill/>
          <a:ln w="12700" cmpd="sng">
            <a:solidFill>
              <a:srgbClr val="BFB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地图展示商圈平面图及选址位置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Space-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拟建店场地商场布局图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（标出汽车品牌位置）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4747" y="1027854"/>
            <a:ext cx="10789920" cy="5048673"/>
          </a:xfrm>
          <a:prstGeom prst="rect">
            <a:avLst/>
          </a:prstGeom>
          <a:noFill/>
          <a:ln w="12700" cmpd="sng">
            <a:solidFill>
              <a:srgbClr val="BFB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清晰展示商场平面图及选址位置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9756" y="1039444"/>
            <a:ext cx="6099512" cy="4803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865" name="标题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Space-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销售面积情况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aphicFrame>
        <p:nvGraphicFramePr>
          <p:cNvPr id="4194312" name="表格 2"/>
          <p:cNvGraphicFramePr>
            <a:graphicFrameLocks noGrp="1"/>
          </p:cNvGraphicFramePr>
          <p:nvPr/>
        </p:nvGraphicFramePr>
        <p:xfrm>
          <a:off x="712732" y="1039444"/>
          <a:ext cx="4512376" cy="4803693"/>
        </p:xfrm>
        <a:graphic>
          <a:graphicData uri="http://schemas.openxmlformats.org/drawingml/2006/table">
            <a:tbl>
              <a:tblPr/>
              <a:tblGrid>
                <a:gridCol w="1672971"/>
                <a:gridCol w="1025913"/>
                <a:gridCol w="936701"/>
                <a:gridCol w="876791"/>
              </a:tblGrid>
              <a:tr h="524685">
                <a:tc gridSpan="4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销售部分</a:t>
                      </a:r>
                      <a:endParaRPr lang="zh-CN" sz="19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24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总面积（</a:t>
                      </a:r>
                      <a:r>
                        <a:rPr lang="en-US" altLang="zh-CN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b="1" kern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CN" sz="160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24685">
                <a:tc rowSpan="2"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展厅面积（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m²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总面积</a:t>
                      </a:r>
                      <a:endParaRPr lang="en-US" sz="160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一层</a:t>
                      </a:r>
                      <a:endParaRPr lang="zh-CN" altLang="en-US" sz="160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二层</a:t>
                      </a:r>
                      <a:endParaRPr lang="en-US" sz="160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85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aseline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85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展厅面宽（</a:t>
                      </a:r>
                      <a:r>
                        <a:rPr lang="en-US" altLang="zh-CN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展厅进深（</a:t>
                      </a:r>
                      <a:r>
                        <a:rPr lang="en-US" altLang="zh-CN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zh-CN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展厅层高（</a:t>
                      </a:r>
                      <a:r>
                        <a:rPr lang="en-US" altLang="zh-CN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m</a:t>
                      </a:r>
                      <a:r>
                        <a:rPr lang="zh-CN" altLang="en-US" sz="16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altLang="en-US" sz="16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  <a:p>
                      <a:pPr marL="0" marR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（天花高度）</a:t>
                      </a:r>
                      <a:endParaRPr lang="zh-CN" altLang="zh-CN" sz="120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85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可用电容（</a:t>
                      </a:r>
                      <a:r>
                        <a:rPr lang="en-US" altLang="zh-CN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F</a:t>
                      </a:r>
                      <a:r>
                        <a:rPr lang="zh-CN" altLang="en-US" sz="1600" b="0" kern="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）</a:t>
                      </a:r>
                      <a:endParaRPr lang="zh-CN" sz="1600" b="0" kern="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85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baseline="0" dirty="0">
                          <a:latin typeface="Arial" panose="020B0604020202020204" pitchFamily="34" charset="0"/>
                          <a:ea typeface="HYZhongJianHeiJ" panose="00020600040101010101"/>
                          <a:cs typeface="Times New Roman" panose="02020603050405020304"/>
                        </a:rPr>
                        <a:t>可建充电桩数量</a:t>
                      </a:r>
                      <a:endParaRPr lang="zh-CN" sz="1600" b="0" kern="100" baseline="0" dirty="0">
                        <a:latin typeface="Arial" panose="020B0604020202020204" pitchFamily="34" charset="0"/>
                        <a:ea typeface="HYZhongJianHeiJ" panose="00020600040101010101"/>
                        <a:cs typeface="Times New Roman" panose="0202060305040502030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24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145778" name="直接箭头连接符 12"/>
          <p:cNvCxnSpPr/>
          <p:nvPr/>
        </p:nvCxnSpPr>
        <p:spPr bwMode="auto">
          <a:xfrm>
            <a:off x="8275885" y="1564855"/>
            <a:ext cx="15539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48866" name="文本框 13"/>
          <p:cNvSpPr txBox="1"/>
          <p:nvPr/>
        </p:nvSpPr>
        <p:spPr>
          <a:xfrm>
            <a:off x="8373128" y="1029311"/>
            <a:ext cx="15484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宽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12.1m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3145779" name="直接箭头连接符 15"/>
          <p:cNvCxnSpPr/>
          <p:nvPr/>
        </p:nvCxnSpPr>
        <p:spPr bwMode="auto">
          <a:xfrm flipH="1">
            <a:off x="8908300" y="1906564"/>
            <a:ext cx="1120733" cy="2034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48867" name="文本框 17"/>
          <p:cNvSpPr txBox="1"/>
          <p:nvPr/>
        </p:nvSpPr>
        <p:spPr>
          <a:xfrm>
            <a:off x="6997701" y="2560255"/>
            <a:ext cx="10160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13.5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3145780" name="直接箭头连接符 19"/>
          <p:cNvCxnSpPr/>
          <p:nvPr/>
        </p:nvCxnSpPr>
        <p:spPr bwMode="auto">
          <a:xfrm>
            <a:off x="8013701" y="1686669"/>
            <a:ext cx="1" cy="1869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48868" name="文本框 22"/>
          <p:cNvSpPr txBox="1"/>
          <p:nvPr/>
        </p:nvSpPr>
        <p:spPr>
          <a:xfrm>
            <a:off x="9468667" y="2975756"/>
            <a:ext cx="17343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</a:t>
            </a:r>
            <a:r>
              <a:rPr lang="en-US" altLang="zh-CN" sz="1865" b="1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17</a:t>
            </a:r>
            <a:r>
              <a:rPr lang="en-US" altLang="zh-CN" sz="1865" b="1" kern="1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  <a:cs typeface="Times New Roman" panose="02020603050405020304"/>
              </a:rPr>
              <a:t>m</a:t>
            </a:r>
            <a:endParaRPr lang="zh-CN" altLang="en-US" sz="1865" b="1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79215" y="1272532"/>
            <a:ext cx="702423" cy="461665"/>
          </a:xfrm>
          <a:prstGeom prst="rect">
            <a:avLst/>
          </a:prstGeom>
          <a:noFill/>
          <a:ln>
            <a:solidFill>
              <a:srgbClr val="4698C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i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例：</a:t>
            </a:r>
            <a:endParaRPr lang="zh-CN" altLang="en-US" sz="2400" b="1" i="1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Space-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（用箭头或圈标示出场地的具体位置及尺寸）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3215760" y="2601765"/>
            <a:ext cx="1440120" cy="402868"/>
          </a:xfrm>
          <a:prstGeom prst="wedgeRoundRectCallout">
            <a:avLst>
              <a:gd name="adj1" fmla="val -51833"/>
              <a:gd name="adj2" fmla="val 12346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rPr>
              <a:t>面宽**米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8987" y="1172399"/>
            <a:ext cx="292580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拟建场地外部正面照片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V="1">
            <a:off x="2064411" y="3290507"/>
            <a:ext cx="8225228" cy="579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矩形 6"/>
          <p:cNvSpPr/>
          <p:nvPr/>
        </p:nvSpPr>
        <p:spPr bwMode="auto">
          <a:xfrm>
            <a:off x="1199592" y="1728713"/>
            <a:ext cx="9649131" cy="40230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289638" y="5190190"/>
            <a:ext cx="1855612" cy="1358862"/>
            <a:chOff x="7717228" y="4079886"/>
            <a:chExt cx="1391709" cy="1019147"/>
          </a:xfrm>
        </p:grpSpPr>
        <p:grpSp>
          <p:nvGrpSpPr>
            <p:cNvPr id="9" name="组合 8"/>
            <p:cNvGrpSpPr/>
            <p:nvPr/>
          </p:nvGrpSpPr>
          <p:grpSpPr>
            <a:xfrm>
              <a:off x="7717228" y="4079886"/>
              <a:ext cx="1391709" cy="1019147"/>
              <a:chOff x="7717228" y="4079886"/>
              <a:chExt cx="1391709" cy="101914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717228" y="4079886"/>
                <a:ext cx="1391709" cy="766628"/>
                <a:chOff x="755682" y="1992096"/>
                <a:chExt cx="3456288" cy="1875763"/>
              </a:xfrm>
            </p:grpSpPr>
            <p:cxnSp>
              <p:nvCxnSpPr>
                <p:cNvPr id="13" name="直接箭头连接符 12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14" name="直接连接符 13"/>
                <p:cNvCxnSpPr/>
                <p:nvPr/>
              </p:nvCxnSpPr>
              <p:spPr bwMode="auto">
                <a:xfrm>
                  <a:off x="755682" y="3363816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直接连接符 14"/>
                <p:cNvCxnSpPr/>
                <p:nvPr/>
              </p:nvCxnSpPr>
              <p:spPr bwMode="auto">
                <a:xfrm>
                  <a:off x="755682" y="3867858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" name="文本框 15"/>
                <p:cNvSpPr txBox="1"/>
                <p:nvPr/>
              </p:nvSpPr>
              <p:spPr>
                <a:xfrm>
                  <a:off x="1800129" y="3281484"/>
                  <a:ext cx="1337498" cy="54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35" dirty="0">
                      <a:latin typeface="Arial" panose="020B0604020202020204" pitchFamily="34" charset="0"/>
                      <a:ea typeface="HYZhongJianHeiJ" panose="00020600040101010101"/>
                    </a:rPr>
                    <a:t>道路</a:t>
                  </a:r>
                  <a:endParaRPr lang="zh-CN" altLang="en-US" sz="1335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>
                  <a:off x="1115712" y="1992096"/>
                  <a:ext cx="2736228" cy="1103644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拟建场地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 bwMode="auto">
                <a:xfrm flipH="1" flipV="1">
                  <a:off x="899694" y="3216393"/>
                  <a:ext cx="1368114" cy="65146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直接连接符 18"/>
                <p:cNvCxnSpPr/>
                <p:nvPr/>
              </p:nvCxnSpPr>
              <p:spPr bwMode="auto">
                <a:xfrm flipV="1">
                  <a:off x="2492214" y="3216393"/>
                  <a:ext cx="1468295" cy="65146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" name="文本框 11"/>
              <p:cNvSpPr txBox="1"/>
              <p:nvPr/>
            </p:nvSpPr>
            <p:spPr>
              <a:xfrm>
                <a:off x="7884276" y="4875942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10" name="KSO_Shape"/>
            <p:cNvSpPr/>
            <p:nvPr/>
          </p:nvSpPr>
          <p:spPr bwMode="auto">
            <a:xfrm>
              <a:off x="8255736" y="4754790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Space-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（用箭头或圈标示出场地的具体位置及尺寸）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1021805" y="5454863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左侧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960073" y="5454863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右侧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3865" y="1038495"/>
            <a:ext cx="292580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拟建场地外部两侧照片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23544" y="1614543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96000" y="1614543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80150" y="5549186"/>
            <a:ext cx="1940428" cy="1282901"/>
            <a:chOff x="7668258" y="4136857"/>
            <a:chExt cx="1455321" cy="962176"/>
          </a:xfrm>
        </p:grpSpPr>
        <p:grpSp>
          <p:nvGrpSpPr>
            <p:cNvPr id="9" name="组合 8"/>
            <p:cNvGrpSpPr/>
            <p:nvPr/>
          </p:nvGrpSpPr>
          <p:grpSpPr>
            <a:xfrm>
              <a:off x="7668258" y="4136857"/>
              <a:ext cx="1455321" cy="739085"/>
              <a:chOff x="634066" y="2131491"/>
              <a:chExt cx="3614266" cy="1808373"/>
            </a:xfrm>
          </p:grpSpPr>
          <p:cxnSp>
            <p:nvCxnSpPr>
              <p:cNvPr id="11" name="直接箭头连接符 10"/>
              <p:cNvCxnSpPr/>
              <p:nvPr/>
            </p:nvCxnSpPr>
            <p:spPr bwMode="auto">
              <a:xfrm>
                <a:off x="2700404" y="2372675"/>
                <a:ext cx="720060" cy="1440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" name="直接连接符 11"/>
              <p:cNvCxnSpPr/>
              <p:nvPr/>
            </p:nvCxnSpPr>
            <p:spPr bwMode="auto">
              <a:xfrm>
                <a:off x="755682" y="3363816"/>
                <a:ext cx="34562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755682" y="3867858"/>
                <a:ext cx="34562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文本框 13"/>
              <p:cNvSpPr txBox="1"/>
              <p:nvPr/>
            </p:nvSpPr>
            <p:spPr>
              <a:xfrm>
                <a:off x="1800129" y="3281484"/>
                <a:ext cx="2231626" cy="545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latin typeface="Arial" panose="020B0604020202020204" pitchFamily="34" charset="0"/>
                    <a:ea typeface="HYZhongJianHeiJ" panose="00020600040101010101"/>
                  </a:rPr>
                  <a:t>道路</a:t>
                </a:r>
                <a:endParaRPr lang="zh-CN" altLang="en-US" sz="1335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812892" y="2131491"/>
                <a:ext cx="2736228" cy="1103644"/>
              </a:xfrm>
              <a:prstGeom prst="rect">
                <a:avLst/>
              </a:prstGeom>
              <a:solidFill>
                <a:srgbClr val="4698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/>
              <a:lstStyle/>
              <a:p>
                <a:pPr algn="ctr" defTabSz="1219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latin typeface="Arial" panose="020B0604020202020204" pitchFamily="34" charset="0"/>
                    <a:ea typeface="HYZhongJianHeiJ" panose="00020600040101010101"/>
                  </a:rPr>
                  <a:t>拟建场地</a:t>
                </a:r>
                <a:endParaRPr lang="zh-CN" altLang="en-US" sz="2400" dirty="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16" name="八边形 15"/>
              <p:cNvSpPr/>
              <p:nvPr/>
            </p:nvSpPr>
            <p:spPr bwMode="auto">
              <a:xfrm>
                <a:off x="4031755" y="3784827"/>
                <a:ext cx="216577" cy="155037"/>
              </a:xfrm>
              <a:prstGeom prst="octag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17" name="直接连接符 16"/>
              <p:cNvCxnSpPr>
                <a:stCxn id="16" idx="4"/>
              </p:cNvCxnSpPr>
              <p:nvPr/>
            </p:nvCxnSpPr>
            <p:spPr bwMode="auto">
              <a:xfrm flipH="1" flipV="1">
                <a:off x="634066" y="3363815"/>
                <a:ext cx="3397689" cy="5306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 bwMode="auto">
              <a:xfrm flipH="1" flipV="1">
                <a:off x="3674103" y="2516686"/>
                <a:ext cx="403745" cy="12579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文本框 9"/>
            <p:cNvSpPr txBox="1"/>
            <p:nvPr/>
          </p:nvSpPr>
          <p:spPr>
            <a:xfrm>
              <a:off x="7884276" y="4875942"/>
              <a:ext cx="1151659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rPr>
                <a:t>拍照位置示意图</a:t>
              </a:r>
              <a:endParaRPr lang="zh-CN" altLang="en-US" sz="1335" dirty="0">
                <a:solidFill>
                  <a:srgbClr val="FF0000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sp>
        <p:nvSpPr>
          <p:cNvPr id="19" name="KSO_Shape"/>
          <p:cNvSpPr/>
          <p:nvPr/>
        </p:nvSpPr>
        <p:spPr bwMode="auto">
          <a:xfrm>
            <a:off x="8346529" y="6380856"/>
            <a:ext cx="349377" cy="240173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28439" y="5545494"/>
            <a:ext cx="2042013" cy="1282901"/>
            <a:chOff x="3097295" y="4083876"/>
            <a:chExt cx="1531510" cy="962176"/>
          </a:xfrm>
        </p:grpSpPr>
        <p:grpSp>
          <p:nvGrpSpPr>
            <p:cNvPr id="21" name="组合 20"/>
            <p:cNvGrpSpPr/>
            <p:nvPr/>
          </p:nvGrpSpPr>
          <p:grpSpPr>
            <a:xfrm>
              <a:off x="3165649" y="4083876"/>
              <a:ext cx="1463156" cy="962176"/>
              <a:chOff x="7717228" y="4136857"/>
              <a:chExt cx="1463156" cy="96217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17228" y="4136857"/>
                <a:ext cx="1463156" cy="720060"/>
                <a:chOff x="755682" y="2131491"/>
                <a:chExt cx="3633727" cy="1761823"/>
              </a:xfrm>
            </p:grpSpPr>
            <p:cxnSp>
              <p:nvCxnSpPr>
                <p:cNvPr id="25" name="直接箭头连接符 24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26" name="直接连接符 25"/>
                <p:cNvCxnSpPr/>
                <p:nvPr/>
              </p:nvCxnSpPr>
              <p:spPr bwMode="auto">
                <a:xfrm>
                  <a:off x="755682" y="3363816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直接连接符 26"/>
                <p:cNvCxnSpPr/>
                <p:nvPr/>
              </p:nvCxnSpPr>
              <p:spPr bwMode="auto">
                <a:xfrm>
                  <a:off x="755682" y="3867858"/>
                  <a:ext cx="34562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8" name="文本框 27"/>
                <p:cNvSpPr txBox="1"/>
                <p:nvPr/>
              </p:nvSpPr>
              <p:spPr>
                <a:xfrm>
                  <a:off x="1800128" y="3281484"/>
                  <a:ext cx="2231629" cy="545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35" dirty="0">
                      <a:latin typeface="Arial" panose="020B0604020202020204" pitchFamily="34" charset="0"/>
                      <a:ea typeface="HYZhongJianHeiJ" panose="00020600040101010101"/>
                    </a:rPr>
                    <a:t>道路</a:t>
                  </a:r>
                  <a:endParaRPr lang="zh-CN" altLang="en-US" sz="1335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333280" y="2131491"/>
                  <a:ext cx="2736228" cy="1103644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拟建场地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30" name="八边形 29"/>
                <p:cNvSpPr/>
                <p:nvPr/>
              </p:nvSpPr>
              <p:spPr bwMode="auto">
                <a:xfrm>
                  <a:off x="812891" y="3738277"/>
                  <a:ext cx="216577" cy="155037"/>
                </a:xfrm>
                <a:prstGeom prst="octago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31" name="直接连接符 30"/>
                <p:cNvCxnSpPr>
                  <a:stCxn id="30" idx="4"/>
                </p:cNvCxnSpPr>
                <p:nvPr/>
              </p:nvCxnSpPr>
              <p:spPr bwMode="auto">
                <a:xfrm flipV="1">
                  <a:off x="812892" y="2372674"/>
                  <a:ext cx="357652" cy="147523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直接连接符 31"/>
                <p:cNvCxnSpPr>
                  <a:stCxn id="30" idx="2"/>
                </p:cNvCxnSpPr>
                <p:nvPr/>
              </p:nvCxnSpPr>
              <p:spPr bwMode="auto">
                <a:xfrm flipV="1">
                  <a:off x="983378" y="3364566"/>
                  <a:ext cx="3406031" cy="5287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" name="文本框 23"/>
              <p:cNvSpPr txBox="1"/>
              <p:nvPr/>
            </p:nvSpPr>
            <p:spPr>
              <a:xfrm>
                <a:off x="7884276" y="4875942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22" name="KSO_Shape"/>
            <p:cNvSpPr/>
            <p:nvPr/>
          </p:nvSpPr>
          <p:spPr bwMode="auto">
            <a:xfrm>
              <a:off x="3097295" y="4671354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Space-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拟建店场地照片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（用箭头或圈标示出场地的具体位置及尺寸）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1021805" y="5440687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左侧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960073" y="5440687"/>
            <a:ext cx="40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右侧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45°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全景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8892" y="1024319"/>
            <a:ext cx="23775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拟建场地内部照片</a:t>
            </a:r>
            <a:endParaRPr lang="zh-CN" altLang="en-US" sz="21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23544" y="1600367"/>
            <a:ext cx="5376448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96000" y="1600367"/>
            <a:ext cx="5472456" cy="384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80323" y="5501208"/>
            <a:ext cx="1664108" cy="1324906"/>
            <a:chOff x="4577600" y="4173998"/>
            <a:chExt cx="1248081" cy="993680"/>
          </a:xfrm>
        </p:grpSpPr>
        <p:grpSp>
          <p:nvGrpSpPr>
            <p:cNvPr id="8" name="组合 7"/>
            <p:cNvGrpSpPr/>
            <p:nvPr/>
          </p:nvGrpSpPr>
          <p:grpSpPr>
            <a:xfrm>
              <a:off x="4577600" y="4173998"/>
              <a:ext cx="1151659" cy="993680"/>
              <a:chOff x="7730640" y="3961341"/>
              <a:chExt cx="1151659" cy="99368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40264" y="3961341"/>
                <a:ext cx="1101770" cy="761947"/>
                <a:chOff x="812892" y="1702044"/>
                <a:chExt cx="2736228" cy="1864310"/>
              </a:xfrm>
            </p:grpSpPr>
            <p:cxnSp>
              <p:nvCxnSpPr>
                <p:cNvPr id="11" name="直接箭头连接符 10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12" name="矩形 11"/>
                <p:cNvSpPr/>
                <p:nvPr/>
              </p:nvSpPr>
              <p:spPr bwMode="auto">
                <a:xfrm>
                  <a:off x="812892" y="1702044"/>
                  <a:ext cx="2736228" cy="1860241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展厅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13" name="八边形 12"/>
                <p:cNvSpPr/>
                <p:nvPr/>
              </p:nvSpPr>
              <p:spPr bwMode="auto">
                <a:xfrm>
                  <a:off x="3316452" y="3411317"/>
                  <a:ext cx="216577" cy="155037"/>
                </a:xfrm>
                <a:prstGeom prst="octagon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14" name="直接连接符 13"/>
                <p:cNvCxnSpPr>
                  <a:stCxn id="13" idx="4"/>
                </p:cNvCxnSpPr>
                <p:nvPr/>
              </p:nvCxnSpPr>
              <p:spPr bwMode="auto">
                <a:xfrm flipH="1" flipV="1">
                  <a:off x="1170543" y="3365910"/>
                  <a:ext cx="2145909" cy="15503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直接连接符 14"/>
                <p:cNvCxnSpPr/>
                <p:nvPr/>
              </p:nvCxnSpPr>
              <p:spPr bwMode="auto">
                <a:xfrm flipH="1" flipV="1">
                  <a:off x="2684314" y="2151066"/>
                  <a:ext cx="678232" cy="126025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" name="文本框 9"/>
              <p:cNvSpPr txBox="1"/>
              <p:nvPr/>
            </p:nvSpPr>
            <p:spPr>
              <a:xfrm>
                <a:off x="7730640" y="4731930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24" name="KSO_Shape"/>
            <p:cNvSpPr/>
            <p:nvPr/>
          </p:nvSpPr>
          <p:spPr bwMode="auto">
            <a:xfrm>
              <a:off x="5563648" y="4854023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43161" y="5504596"/>
            <a:ext cx="1618100" cy="1338113"/>
            <a:chOff x="3313313" y="4173997"/>
            <a:chExt cx="1213575" cy="1003585"/>
          </a:xfrm>
        </p:grpSpPr>
        <p:grpSp>
          <p:nvGrpSpPr>
            <p:cNvPr id="16" name="组合 15"/>
            <p:cNvGrpSpPr/>
            <p:nvPr/>
          </p:nvGrpSpPr>
          <p:grpSpPr>
            <a:xfrm>
              <a:off x="3375229" y="4173997"/>
              <a:ext cx="1151659" cy="1003585"/>
              <a:chOff x="7926808" y="4158333"/>
              <a:chExt cx="1151659" cy="100358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949804" y="4158333"/>
                <a:ext cx="1101769" cy="760284"/>
                <a:chOff x="1333281" y="2184038"/>
                <a:chExt cx="2736228" cy="1860242"/>
              </a:xfrm>
            </p:grpSpPr>
            <p:cxnSp>
              <p:nvCxnSpPr>
                <p:cNvPr id="19" name="直接箭头连接符 18"/>
                <p:cNvCxnSpPr/>
                <p:nvPr/>
              </p:nvCxnSpPr>
              <p:spPr bwMode="auto">
                <a:xfrm>
                  <a:off x="2700404" y="2372675"/>
                  <a:ext cx="720060" cy="1440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20" name="矩形 19"/>
                <p:cNvSpPr/>
                <p:nvPr/>
              </p:nvSpPr>
              <p:spPr bwMode="auto">
                <a:xfrm>
                  <a:off x="1333281" y="2184038"/>
                  <a:ext cx="2736228" cy="1860242"/>
                </a:xfrm>
                <a:prstGeom prst="rect">
                  <a:avLst/>
                </a:prstGeom>
                <a:solidFill>
                  <a:srgbClr val="4698C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ctr" anchorCtr="0" compatLnSpc="1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>
                      <a:latin typeface="Arial" panose="020B0604020202020204" pitchFamily="34" charset="0"/>
                      <a:ea typeface="HYZhongJianHeiJ" panose="00020600040101010101"/>
                    </a:rPr>
                    <a:t>展厅</a:t>
                  </a:r>
                  <a:endParaRPr lang="zh-CN" altLang="en-US" sz="2400" dirty="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sp>
              <p:nvSpPr>
                <p:cNvPr id="21" name="八边形 20"/>
                <p:cNvSpPr/>
                <p:nvPr/>
              </p:nvSpPr>
              <p:spPr bwMode="auto">
                <a:xfrm>
                  <a:off x="1349369" y="3745098"/>
                  <a:ext cx="216577" cy="155037"/>
                </a:xfrm>
                <a:prstGeom prst="octagon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latin typeface="Arial" panose="020B0604020202020204" pitchFamily="34" charset="0"/>
                    <a:ea typeface="HYZhongJianHeiJ" panose="00020600040101010101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 bwMode="auto">
                <a:xfrm flipV="1">
                  <a:off x="1387120" y="2372674"/>
                  <a:ext cx="1313285" cy="147523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直接连接符 22"/>
                <p:cNvCxnSpPr/>
                <p:nvPr/>
              </p:nvCxnSpPr>
              <p:spPr bwMode="auto">
                <a:xfrm flipV="1">
                  <a:off x="1387120" y="3745098"/>
                  <a:ext cx="2413715" cy="1482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7926808" y="4938827"/>
                <a:ext cx="1151659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拍照位置示意图</a:t>
                </a:r>
                <a:endParaRPr lang="zh-CN" altLang="en-US" sz="1335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25" name="KSO_Shape"/>
            <p:cNvSpPr/>
            <p:nvPr/>
          </p:nvSpPr>
          <p:spPr bwMode="auto">
            <a:xfrm>
              <a:off x="3313313" y="4764457"/>
              <a:ext cx="262033" cy="1801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0587" y="3055716"/>
            <a:ext cx="9764713" cy="798513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3735" kern="100" dirty="0">
                <a:latin typeface="Arial" panose="020B0604020202020204" pitchFamily="34" charset="0"/>
                <a:ea typeface="HYZhongJianHeiJ" panose="00020600040101010101"/>
                <a:cs typeface="Arial" panose="020B0604020202020204"/>
              </a:rPr>
              <a:t>需要提供的附件</a:t>
            </a:r>
            <a:endParaRPr lang="zh-CN" altLang="en-US" sz="3735" dirty="0">
              <a:solidFill>
                <a:srgbClr val="FFFFFF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0587" y="4132327"/>
            <a:ext cx="99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以下附件为品牌申请所必须提供的资料，如有缺失，则将被视为无效申请</a:t>
            </a:r>
            <a:endParaRPr lang="zh-CN" altLang="en-US" sz="2000" b="1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需提交的资料（如资料较多，可自行增加页）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57336" y="107307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公司营业执照</a:t>
            </a:r>
            <a:endParaRPr lang="zh-CN" altLang="en-US" sz="24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076789" y="1532715"/>
            <a:ext cx="10176848" cy="442152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需提交的资料（如资料较多，可自行增加页）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992" y="978556"/>
            <a:ext cx="2773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房产证或者房屋租赁协议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1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页</a:t>
            </a:r>
            <a:endParaRPr lang="zh-CN" altLang="en-US" sz="24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42699" y="1362589"/>
            <a:ext cx="3456288" cy="439317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475035" y="1362589"/>
            <a:ext cx="3456288" cy="439317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411363" y="1362589"/>
            <a:ext cx="3456288" cy="439317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05478" y="978556"/>
            <a:ext cx="2773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房产证或者房屋租赁协议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2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页</a:t>
            </a:r>
            <a:endParaRPr lang="zh-CN" altLang="en-US" sz="24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2" name="文本框 12"/>
          <p:cNvSpPr txBox="1"/>
          <p:nvPr/>
        </p:nvSpPr>
        <p:spPr>
          <a:xfrm>
            <a:off x="368593" y="5778754"/>
            <a:ext cx="974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注：如场地为租赁，则申请方除提供租赁协议外，还须提供出租方的房产证</a:t>
            </a:r>
            <a:r>
              <a:rPr lang="en-US" altLang="zh-CN" sz="1600" b="1" dirty="0">
                <a:latin typeface="Arial" panose="020B0604020202020204" pitchFamily="34" charset="0"/>
                <a:ea typeface="HYZhongJianHeiJ" panose="00020600040101010101"/>
              </a:rPr>
              <a:t>/</a:t>
            </a:r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土地证。</a:t>
            </a:r>
            <a:endParaRPr lang="zh-CN" altLang="en-US" sz="1600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23955" y="990416"/>
            <a:ext cx="2773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房产证或者房屋租赁协议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3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页</a:t>
            </a:r>
            <a:endParaRPr lang="zh-CN" altLang="en-US" sz="2400" dirty="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需提交的资料（如资料较多，可自行增加页）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67797" y="104336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企业征信</a:t>
            </a:r>
            <a:endParaRPr lang="zh-CN" altLang="en-US" sz="1600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76789" y="1532715"/>
            <a:ext cx="10176848" cy="442152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申请城市概况</a:t>
            </a:r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-2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2557" y="945047"/>
            <a:ext cx="4666412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1465" b="1" dirty="0">
                <a:latin typeface="Arial" panose="020B0604020202020204" pitchFamily="34" charset="0"/>
                <a:ea typeface="HYZhongJianHeiJ" panose="00020600040101010101"/>
              </a:rPr>
              <a:t>1</a:t>
            </a:r>
            <a:r>
              <a:rPr lang="zh-CN" altLang="en-US" sz="1465" b="1" dirty="0">
                <a:latin typeface="Arial" panose="020B0604020202020204" pitchFamily="34" charset="0"/>
                <a:ea typeface="HYZhongJianHeiJ" panose="00020600040101010101"/>
              </a:rPr>
              <a:t>）申请城市基本情况：</a:t>
            </a:r>
            <a:endParaRPr lang="zh-CN" altLang="en-US" sz="1465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0494" y="1417320"/>
          <a:ext cx="4538133" cy="471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93"/>
                <a:gridCol w="1394460"/>
                <a:gridCol w="1706880"/>
              </a:tblGrid>
              <a:tr h="517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baseline="0" dirty="0">
                          <a:latin typeface="Arial" panose="020B0604020202020204" pitchFamily="34" charset="0"/>
                          <a:ea typeface="HYZhongJianHeiJ" panose="00020600040101010101"/>
                        </a:rPr>
                        <a:t>品牌</a:t>
                      </a:r>
                      <a:endParaRPr lang="en-US" altLang="zh-CN" sz="1200" b="1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baseline="0" dirty="0">
                          <a:latin typeface="Arial" panose="020B0604020202020204" pitchFamily="34" charset="0"/>
                          <a:ea typeface="HYZhongJianHeiJ" panose="00020600040101010101"/>
                        </a:rPr>
                        <a:t>销售网点数量</a:t>
                      </a:r>
                      <a:endParaRPr lang="en-US" altLang="zh-CN" sz="1200" b="1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baseline="0" dirty="0">
                          <a:latin typeface="Arial" panose="020B0604020202020204" pitchFamily="34" charset="0"/>
                          <a:ea typeface="HYZhongJianHeiJ" panose="00020600040101010101"/>
                        </a:rPr>
                        <a:t>分布区域</a:t>
                      </a:r>
                      <a:endParaRPr lang="en-US" altLang="zh-CN" sz="1200" b="1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4698CB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比亚迪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L="0" marR="0" lvl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baseline="0" dirty="0" err="1">
                          <a:latin typeface="Arial" panose="020B0604020202020204" pitchFamily="34" charset="0"/>
                          <a:ea typeface="HYZhongJianHeiJ" panose="00020600040101010101"/>
                        </a:rPr>
                        <a:t>零跑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marL="0" marR="0" lvl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baseline="0" dirty="0">
                          <a:latin typeface="Arial" panose="020B0604020202020204" pitchFamily="34" charset="0"/>
                          <a:ea typeface="HYZhongJianHeiJ" panose="00020600040101010101"/>
                        </a:rPr>
                        <a:t>深蓝</a:t>
                      </a:r>
                      <a:endParaRPr lang="zh-CN" altLang="en-US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baseline="0" dirty="0" err="1">
                          <a:latin typeface="Arial" panose="020B0604020202020204" pitchFamily="34" charset="0"/>
                          <a:ea typeface="HYZhongJianHeiJ" panose="00020600040101010101"/>
                        </a:rPr>
                        <a:t>小鹏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6933" marR="16933" marT="16933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baseline="0" dirty="0" err="1">
                          <a:latin typeface="Arial" panose="020B0604020202020204" pitchFamily="34" charset="0"/>
                          <a:ea typeface="HYZhongJianHeiJ" panose="00020600040101010101"/>
                        </a:rPr>
                        <a:t>极氪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6933" marR="16933" marT="16933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66513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baseline="0" dirty="0" err="1">
                          <a:latin typeface="Arial" panose="020B0604020202020204" pitchFamily="34" charset="0"/>
                          <a:ea typeface="HYZhongJianHeiJ" panose="00020600040101010101"/>
                        </a:rPr>
                        <a:t>启源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6933" marR="16933" marT="16933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baseline="0" dirty="0" err="1">
                          <a:latin typeface="Arial" panose="020B0604020202020204" pitchFamily="34" charset="0"/>
                          <a:ea typeface="HYZhongJianHeiJ" panose="00020600040101010101"/>
                        </a:rPr>
                        <a:t>欧拉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6933" marR="16933" marT="16933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56353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aseline="0" dirty="0" err="1">
                          <a:latin typeface="Arial" panose="020B0604020202020204" pitchFamily="34" charset="0"/>
                          <a:ea typeface="HYZhongJianHeiJ" panose="00020600040101010101"/>
                          <a:sym typeface="+mn-ea"/>
                        </a:rPr>
                        <a:t>埃安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6933" marR="16933" marT="16933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baseline="0" dirty="0">
                          <a:latin typeface="Arial" panose="020B0604020202020204" pitchFamily="34" charset="0"/>
                          <a:ea typeface="HYZhongJianHeiJ" panose="00020600040101010101"/>
                        </a:rPr>
                        <a:t>银河</a:t>
                      </a:r>
                      <a:endParaRPr lang="en-US" altLang="zh-CN" sz="1200" b="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6933" marR="16933" marT="16933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TextBox 34"/>
          <p:cNvSpPr txBox="1"/>
          <p:nvPr/>
        </p:nvSpPr>
        <p:spPr>
          <a:xfrm>
            <a:off x="5333937" y="942188"/>
            <a:ext cx="5832255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1465" b="1" dirty="0">
                <a:latin typeface="Arial" panose="020B0604020202020204" pitchFamily="34" charset="0"/>
                <a:ea typeface="HYZhongJianHeiJ" panose="00020600040101010101"/>
              </a:rPr>
              <a:t>2</a:t>
            </a:r>
            <a:r>
              <a:rPr lang="zh-CN" altLang="en-US" sz="1465" b="1" dirty="0">
                <a:latin typeface="Arial" panose="020B0604020202020204" pitchFamily="34" charset="0"/>
                <a:ea typeface="HYZhongJianHeiJ" panose="00020600040101010101"/>
              </a:rPr>
              <a:t>）申请单位选址位于</a:t>
            </a:r>
            <a:r>
              <a:rPr lang="en-US" altLang="zh-CN" sz="1465" b="1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465" b="1" dirty="0">
                <a:latin typeface="Arial" panose="020B0604020202020204" pitchFamily="34" charset="0"/>
                <a:ea typeface="HYZhongJianHeiJ" panose="00020600040101010101"/>
              </a:rPr>
              <a:t>市</a:t>
            </a:r>
            <a:r>
              <a:rPr lang="en-US" altLang="zh-CN" sz="1465" b="1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465" b="1" dirty="0">
                <a:latin typeface="Arial" panose="020B0604020202020204" pitchFamily="34" charset="0"/>
                <a:ea typeface="HYZhongJianHeiJ" panose="00020600040101010101"/>
              </a:rPr>
              <a:t>区</a:t>
            </a:r>
            <a:r>
              <a:rPr lang="en-US" altLang="zh-CN" sz="1465" b="1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465" b="1" dirty="0">
                <a:latin typeface="Arial" panose="020B0604020202020204" pitchFamily="34" charset="0"/>
                <a:ea typeface="HYZhongJianHeiJ" panose="00020600040101010101"/>
              </a:rPr>
              <a:t>商圈</a:t>
            </a:r>
            <a:endParaRPr lang="zh-CN" altLang="en-US" sz="1465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8167" y="1418167"/>
            <a:ext cx="6388100" cy="4716780"/>
          </a:xfrm>
          <a:prstGeom prst="rect">
            <a:avLst/>
          </a:prstGeom>
          <a:noFill/>
          <a:ln w="12700" cmpd="sng">
            <a:solidFill>
              <a:srgbClr val="BFB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200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地图展示申请城市汽车商圈分布及经营品牌</a:t>
            </a:r>
            <a:endParaRPr lang="zh-CN" altLang="en-US" sz="1200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需提交的资料（如资料较多，可自行增加页）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5245" y="108315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股东个人征信</a:t>
            </a:r>
            <a:endParaRPr lang="zh-CN" altLang="en-US" sz="1600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76789" y="1532715"/>
            <a:ext cx="10176848" cy="442152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需提交的资料（如资料较多，可自行增加页）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5160" y="1083155"/>
            <a:ext cx="4493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流动资产证明（公司股东账户余额或存款证明）</a:t>
            </a:r>
            <a:endParaRPr lang="zh-CN" altLang="en-US" sz="1600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76789" y="1532715"/>
            <a:ext cx="10176848" cy="442152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需提交的资料（如资料较多，可自行增加页）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0246" y="1120503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2024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年资产负债表</a:t>
            </a:r>
            <a:endParaRPr lang="zh-CN" altLang="en-US" sz="24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50955" y="1532709"/>
            <a:ext cx="3840320" cy="4506584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81880" y="1119656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2024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YZhongJianHeiJ" panose="00020600040101010101"/>
              </a:rPr>
              <a:t>年利润表</a:t>
            </a:r>
            <a:endParaRPr lang="zh-CN" altLang="en-US" sz="24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008915" y="1532709"/>
            <a:ext cx="4034856" cy="4506584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申请公司基本信息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9270" y="1007110"/>
          <a:ext cx="11207750" cy="5177790"/>
        </p:xfrm>
        <a:graphic>
          <a:graphicData uri="http://schemas.openxmlformats.org/drawingml/2006/table">
            <a:tbl>
              <a:tblPr/>
              <a:tblGrid>
                <a:gridCol w="817245"/>
                <a:gridCol w="1269365"/>
                <a:gridCol w="1289050"/>
                <a:gridCol w="1188085"/>
                <a:gridCol w="1107440"/>
                <a:gridCol w="1091565"/>
                <a:gridCol w="1061085"/>
                <a:gridCol w="984250"/>
                <a:gridCol w="1390015"/>
                <a:gridCol w="1009650"/>
              </a:tblGrid>
              <a:tr h="33210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申请公司基本状况</a:t>
                      </a:r>
                      <a:endParaRPr lang="zh-CN" altLang="en-US" sz="1200" b="1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申请公司名称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成立时间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HYZhongJianHeiJ" panose="00020600040101010101"/>
                          <a:cs typeface="+mn-cs"/>
                        </a:rPr>
                        <a:t>注册资金</a:t>
                      </a:r>
                      <a:endParaRPr kumimoji="0" lang="zh-CN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HYZhongJianHeiJ" panose="00020600040101010101"/>
                        <a:cs typeface="+mn-cs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法人代表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申请单位</a:t>
                      </a:r>
                      <a:endParaRPr lang="en-US" altLang="zh-CN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经济性质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HYCuJianHeiJ"/>
                          <a:ea typeface="HYZhongJianHeiJ" panose="00020600040101010101"/>
                        </a:rPr>
                        <a:t>股比关系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HYCuJianHeiJ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所属集团</a:t>
                      </a:r>
                      <a:endParaRPr lang="en-US" altLang="zh-CN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经营产业类别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rowSpan="2" hMerge="1">
                  <a:tcPr/>
                </a:tc>
              </a:tr>
              <a:tr h="33274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股东姓名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股比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</a:tr>
              <a:tr h="361315">
                <a:tc vMerge="1"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□ 国有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cPr/>
                </a:tc>
              </a:tr>
              <a:tr h="35369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□ 合资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hMerge="1">
                  <a:tcPr/>
                </a:tc>
              </a:tr>
              <a:tr h="3759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□ 民营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hMerge="1">
                  <a:tcPr/>
                </a:tc>
              </a:tr>
              <a:tr h="30353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□ 股份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hMerge="1">
                  <a:tcPr/>
                </a:tc>
              </a:tr>
              <a:tr h="45847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申请公司经营状况</a:t>
                      </a:r>
                      <a:endParaRPr lang="en-US" altLang="zh-CN" sz="1200" b="1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endParaRPr lang="zh-CN" altLang="en-US" sz="1200" b="1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授权</a:t>
                      </a:r>
                      <a:endParaRPr lang="en-US" altLang="zh-CN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汽车品牌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销售维修状况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上年度财务状况</a:t>
                      </a:r>
                      <a:endParaRPr lang="en-US" altLang="zh-CN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 （万元）</a:t>
                      </a:r>
                      <a:endParaRPr lang="en-US" altLang="zh-CN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rowSpan="3" hMerge="1">
                  <a:tcPr/>
                </a:tc>
              </a:tr>
              <a:tr h="332740">
                <a:tc vMerge="1">
                  <a:tcPr/>
                </a:tc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2023</a:t>
                      </a:r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2024</a:t>
                      </a:r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截至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2025</a:t>
                      </a:r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</a:t>
                      </a:r>
                      <a:r>
                        <a:rPr lang="en-US" altLang="zh-CN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x</a:t>
                      </a:r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月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vMerge="1" gridSpan="2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销售数量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维修台次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销售数量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维修台次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销售台次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维修台次</a:t>
                      </a:r>
                      <a:endParaRPr lang="zh-CN" altLang="en-US" sz="1200" b="1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vMerge="1" gridSpan="2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6056" marR="6056" marT="6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总资产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所有者权益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营业额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税前利润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负债率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 vMerge="1">
                  <a:tcPr marL="6056" marR="6056" marT="6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利润率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Center-</a:t>
            </a:r>
            <a:r>
              <a:rPr lang="zh-CN" altLang="en-US" dirty="0">
                <a:latin typeface="Arial" panose="020B0604020202020204" pitchFamily="34" charset="0"/>
              </a:rPr>
              <a:t>拟建店场地、投资、人员情况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5280" y="1041400"/>
          <a:ext cx="11520805" cy="5046980"/>
        </p:xfrm>
        <a:graphic>
          <a:graphicData uri="http://schemas.openxmlformats.org/drawingml/2006/table">
            <a:tbl>
              <a:tblPr/>
              <a:tblGrid>
                <a:gridCol w="768350"/>
                <a:gridCol w="767715"/>
                <a:gridCol w="768350"/>
                <a:gridCol w="1343660"/>
                <a:gridCol w="1146175"/>
                <a:gridCol w="1350010"/>
                <a:gridCol w="2304415"/>
                <a:gridCol w="1536065"/>
                <a:gridCol w="1536065"/>
              </a:tblGrid>
              <a:tr h="737235">
                <a:tc rowSpan="2">
                  <a:txBody>
                    <a:bodyPr/>
                    <a:lstStyle/>
                    <a:p>
                      <a:pPr algn="ctr" rtl="0" fontAlgn="ctr"/>
                      <a:endParaRPr lang="en-US" altLang="zh-CN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候选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场地情况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　　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拟建场地详细地址 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所属商圈</a:t>
                      </a:r>
                      <a:endParaRPr lang="en-US" altLang="zh-CN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选址土地性质</a:t>
                      </a:r>
                      <a:endParaRPr lang="en-US" altLang="zh-CN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（工业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商业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集体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其他）</a:t>
                      </a:r>
                      <a:endParaRPr lang="zh-CN" altLang="en-US" sz="13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场地获取方式</a:t>
                      </a:r>
                      <a:endParaRPr lang="en-US" altLang="zh-CN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（购买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租赁</a:t>
                      </a:r>
                      <a:r>
                        <a:rPr lang="en-US" altLang="zh-CN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/</a:t>
                      </a:r>
                      <a:r>
                        <a:rPr lang="zh-CN" altLang="en-US" sz="13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其他）</a:t>
                      </a:r>
                      <a:endParaRPr lang="zh-CN" altLang="en-US" sz="13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</a:tr>
              <a:tr h="986155">
                <a:tc vMerge="1"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200" baseline="0" dirty="0">
                          <a:latin typeface="Arial" panose="020B0604020202020204" pitchFamily="34" charset="0"/>
                          <a:ea typeface="HYZhongJianHeiJ" panose="00020600040101010101"/>
                        </a:rPr>
                        <a:t>       注：如为已租赁则需写明剩余租赁期限</a:t>
                      </a:r>
                      <a:endParaRPr lang="zh-CN" altLang="en-US" sz="12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2067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投资</a:t>
                      </a:r>
                      <a:endParaRPr lang="en-US" altLang="zh-CN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计划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项目投资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筹资渠道或方式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641985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是否注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册新公司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注册资金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股东姓名 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出资额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   出资占比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总投资（万元）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自有资金（万元）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筹措资金（万元）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35">
                <a:tc vMerge="1">
                  <a:tcPr/>
                </a:tc>
                <a:tc row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5111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3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　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06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销售计划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 rtl="0" fontAlgn="ctr"/>
                      <a:r>
                        <a:rPr lang="zh-CN" alt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（台） </a:t>
                      </a:r>
                      <a:endParaRPr lang="zh-CN" altLang="en-US" sz="13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2025</a:t>
                      </a:r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 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2026</a:t>
                      </a:r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 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2027</a:t>
                      </a:r>
                      <a:r>
                        <a:rPr lang="zh-CN" altLang="en-US" sz="13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年 </a:t>
                      </a:r>
                      <a:endParaRPr lang="zh-CN" altLang="en-US" sz="1300" b="1" i="0" u="none" strike="noStrike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</a:tr>
              <a:tr h="509270">
                <a:tc vMerge="1"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endParaRPr lang="zh-CN" altLang="en-US" sz="1300" baseline="0" dirty="0"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拟建店经营思路与策略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672001" y="939800"/>
          <a:ext cx="10848000" cy="531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600"/>
                <a:gridCol w="2169600"/>
                <a:gridCol w="2169600"/>
                <a:gridCol w="2169600"/>
                <a:gridCol w="2169600"/>
              </a:tblGrid>
              <a:tr h="5316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市场分析与定位</a:t>
                      </a:r>
                      <a:endParaRPr lang="zh-CN" altLang="en-US" sz="13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销售及营销推广计划</a:t>
                      </a:r>
                      <a:endParaRPr lang="zh-CN" altLang="en-US" sz="13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财务计划</a:t>
                      </a:r>
                      <a:endParaRPr lang="zh-CN" altLang="en-US" sz="13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人力资源计划</a:t>
                      </a:r>
                      <a:endParaRPr lang="zh-CN" altLang="en-US" sz="13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未来发展规划</a:t>
                      </a:r>
                      <a:endParaRPr lang="zh-CN" altLang="en-US" sz="13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8CB"/>
                    </a:solidFill>
                  </a:tcPr>
                </a:tc>
              </a:tr>
              <a:tr h="654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目标市场描述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市场需求分析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竞争对手分析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营销推广策略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销售上量策略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现有资源优势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投资金额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筹措计划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盈亏平衡测算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人员组织架构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人才招聘计划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阶段性发展计划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YZhongJianHeiJ" panose="00020600040101010101"/>
                        </a:rPr>
                        <a:t>长期战略目标</a:t>
                      </a:r>
                      <a:endParaRPr lang="zh-CN" alt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3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YZhongJianHeiJ" panose="00020600040101010101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HYZhongJianHeiJ" panose="00020600040101010101"/>
                <a:sym typeface="+mn-ea"/>
              </a:rPr>
              <a:t>申请公司及核心团队人员简介</a:t>
            </a:r>
            <a:endParaRPr lang="zh-CN" altLang="en-US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5414" y="3331634"/>
            <a:ext cx="2770293" cy="2635673"/>
          </a:xfrm>
          <a:prstGeom prst="rect">
            <a:avLst/>
          </a:prstGeom>
          <a:ln w="6350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3920" y="3334174"/>
            <a:ext cx="2656840" cy="2632287"/>
          </a:xfrm>
          <a:prstGeom prst="rect">
            <a:avLst/>
          </a:prstGeom>
          <a:ln w="6350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7281" y="3331633"/>
            <a:ext cx="2622127" cy="2626360"/>
          </a:xfrm>
          <a:prstGeom prst="rect">
            <a:avLst/>
          </a:prstGeom>
          <a:ln w="6350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93387" y="3331633"/>
            <a:ext cx="2600960" cy="2616200"/>
          </a:xfrm>
          <a:prstGeom prst="rect">
            <a:avLst/>
          </a:prstGeom>
          <a:ln w="6350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7674" y="3429000"/>
            <a:ext cx="1342813" cy="9821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65">
                <a:latin typeface="Arial" panose="020B0604020202020204" pitchFamily="34" charset="0"/>
                <a:ea typeface="HYZhongJianHeiJ" panose="00020600040101010101"/>
                <a:sym typeface="+mn-ea"/>
              </a:rPr>
              <a:t>XXX</a:t>
            </a:r>
            <a:endParaRPr lang="zh-CN" altLang="en-US" sz="1865">
              <a:latin typeface="Arial" panose="020B0604020202020204" pitchFamily="34" charset="0"/>
              <a:ea typeface="HYZhongJianHeiJ" panose="00020600040101010101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865">
                <a:latin typeface="Arial" panose="020B0604020202020204" pitchFamily="34" charset="0"/>
                <a:ea typeface="HYZhongJianHeiJ" panose="00020600040101010101"/>
              </a:rPr>
              <a:t>销售经理</a:t>
            </a:r>
            <a:endParaRPr lang="zh-CN" altLang="en-US" sz="1865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7334" y="3429000"/>
            <a:ext cx="1342813" cy="9821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65">
                <a:latin typeface="Arial" panose="020B0604020202020204" pitchFamily="34" charset="0"/>
                <a:ea typeface="HYZhongJianHeiJ" panose="00020600040101010101"/>
                <a:sym typeface="+mn-ea"/>
              </a:rPr>
              <a:t>XXX</a:t>
            </a:r>
            <a:endParaRPr lang="en-US" altLang="zh-CN" sz="1865">
              <a:latin typeface="Arial" panose="020B0604020202020204" pitchFamily="34" charset="0"/>
              <a:ea typeface="HYZhongJianHeiJ" panose="00020600040101010101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865">
                <a:latin typeface="Arial" panose="020B0604020202020204" pitchFamily="34" charset="0"/>
                <a:ea typeface="HYZhongJianHeiJ" panose="00020600040101010101"/>
              </a:rPr>
              <a:t>总经理</a:t>
            </a:r>
            <a:endParaRPr lang="zh-CN" altLang="en-US" sz="1865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68780" y="3462020"/>
            <a:ext cx="1432560" cy="9821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65" dirty="0">
                <a:latin typeface="Arial" panose="020B0604020202020204" pitchFamily="34" charset="0"/>
                <a:ea typeface="HYZhongJianHeiJ" panose="00020600040101010101"/>
              </a:rPr>
              <a:t>XXX</a:t>
            </a:r>
            <a:endParaRPr lang="en-US" altLang="zh-CN" sz="1865" dirty="0">
              <a:latin typeface="Arial" panose="020B0604020202020204" pitchFamily="34" charset="0"/>
              <a:ea typeface="HYZhongJianHeiJ" panose="00020600040101010101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865" dirty="0">
                <a:latin typeface="Arial" panose="020B0604020202020204" pitchFamily="34" charset="0"/>
                <a:ea typeface="HYZhongJianHeiJ" panose="00020600040101010101"/>
              </a:rPr>
              <a:t>投资人</a:t>
            </a:r>
            <a:endParaRPr lang="zh-CN" altLang="en-US" sz="1865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3994" y="4692227"/>
            <a:ext cx="2633980" cy="1275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简介：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74580" y="3462020"/>
            <a:ext cx="1342813" cy="9821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65">
                <a:latin typeface="Arial" panose="020B0604020202020204" pitchFamily="34" charset="0"/>
                <a:ea typeface="HYZhongJianHeiJ" panose="00020600040101010101"/>
                <a:sym typeface="+mn-ea"/>
              </a:rPr>
              <a:t>XXX</a:t>
            </a:r>
            <a:endParaRPr lang="zh-CN" altLang="en-US" sz="1865">
              <a:latin typeface="Arial" panose="020B0604020202020204" pitchFamily="34" charset="0"/>
              <a:ea typeface="HYZhongJianHeiJ" panose="00020600040101010101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865">
                <a:latin typeface="Arial" panose="020B0604020202020204" pitchFamily="34" charset="0"/>
                <a:ea typeface="HYZhongJianHeiJ" panose="00020600040101010101"/>
              </a:rPr>
              <a:t>售后经理</a:t>
            </a:r>
            <a:endParaRPr lang="zh-CN" altLang="en-US" sz="1865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4887" y="896020"/>
            <a:ext cx="10920307" cy="2306920"/>
          </a:xfrm>
          <a:prstGeom prst="rect">
            <a:avLst/>
          </a:prstGeom>
          <a:ln w="6350"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994" y="921267"/>
            <a:ext cx="10321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公司简介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(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简述</a:t>
            </a:r>
            <a:r>
              <a:rPr lang="en-US" altLang="zh-CN" sz="1600" dirty="0">
                <a:latin typeface="Arial" panose="020B0604020202020204" pitchFamily="34" charset="0"/>
                <a:ea typeface="HYZhongJianHeiJ" panose="00020600040101010101"/>
              </a:rPr>
              <a:t>)</a:t>
            </a:r>
            <a:endParaRPr lang="zh-CN" altLang="en-US" sz="1600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2161" y="3462020"/>
            <a:ext cx="896620" cy="982133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照片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90714" y="3462020"/>
            <a:ext cx="896620" cy="982133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照片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00801" y="3429000"/>
            <a:ext cx="896620" cy="982133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照片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87367" y="3462020"/>
            <a:ext cx="896620" cy="982133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照片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62021" y="4681221"/>
            <a:ext cx="2551007" cy="1318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简介：</a:t>
            </a:r>
            <a:endParaRPr lang="en-US" altLang="zh-CN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1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、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- 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公司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职位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2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、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- 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公司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职位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…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12841" y="4408593"/>
            <a:ext cx="2551007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335">
                <a:latin typeface="Arial" panose="020B0604020202020204" pitchFamily="34" charset="0"/>
                <a:ea typeface="HYZhongJianHeiJ" panose="00020600040101010101"/>
              </a:rPr>
              <a:t>简介：</a:t>
            </a:r>
            <a:endParaRPr lang="zh-CN" altLang="en-US" sz="1335">
              <a:latin typeface="Arial" panose="020B0604020202020204" pitchFamily="34" charset="0"/>
              <a:ea typeface="HYZhongJianHeiJ" panose="00020600040101010101"/>
            </a:endParaRPr>
          </a:p>
          <a:p>
            <a:endParaRPr lang="zh-CN" altLang="en-US" sz="1335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11167" y="4444153"/>
            <a:ext cx="2551007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335">
                <a:latin typeface="Arial" panose="020B0604020202020204" pitchFamily="34" charset="0"/>
                <a:ea typeface="HYZhongJianHeiJ" panose="00020600040101010101"/>
              </a:rPr>
              <a:t>简介：</a:t>
            </a:r>
            <a:endParaRPr lang="zh-CN" altLang="en-US" sz="1335">
              <a:latin typeface="Arial" panose="020B0604020202020204" pitchFamily="34" charset="0"/>
              <a:ea typeface="HYZhongJianHeiJ" panose="00020600040101010101"/>
            </a:endParaRPr>
          </a:p>
          <a:p>
            <a:endParaRPr lang="zh-CN" altLang="en-US" sz="1335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5413" y="4444154"/>
            <a:ext cx="27719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（必填）手机号：</a:t>
            </a:r>
            <a:endParaRPr lang="zh-CN" altLang="en-US" sz="1335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65500" y="4444154"/>
            <a:ext cx="277198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（必填）手机号：</a:t>
            </a:r>
            <a:endParaRPr lang="zh-CN" altLang="en-US" sz="1335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24787" y="4652434"/>
            <a:ext cx="2551007" cy="1318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1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、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- 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公司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职位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2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、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- 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公司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职位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…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93387" y="4605007"/>
            <a:ext cx="2551007" cy="1318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1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、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- 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公司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职位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2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、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- </a:t>
            </a:r>
            <a:r>
              <a:rPr lang="en-US" altLang="zh-CN" sz="1335" dirty="0" err="1">
                <a:latin typeface="Arial" panose="020B0604020202020204" pitchFamily="34" charset="0"/>
                <a:ea typeface="HYZhongJianHeiJ" panose="00020600040101010101"/>
              </a:rPr>
              <a:t>xxxx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年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月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公司 </a:t>
            </a:r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xx</a:t>
            </a:r>
            <a:r>
              <a:rPr lang="zh-CN" altLang="en-US" sz="1335" dirty="0">
                <a:latin typeface="Arial" panose="020B0604020202020204" pitchFamily="34" charset="0"/>
                <a:ea typeface="HYZhongJianHeiJ" panose="00020600040101010101"/>
              </a:rPr>
              <a:t>职位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  <a:p>
            <a:r>
              <a:rPr lang="en-US" altLang="zh-CN" sz="1335" dirty="0">
                <a:latin typeface="Arial" panose="020B0604020202020204" pitchFamily="34" charset="0"/>
                <a:ea typeface="HYZhongJianHeiJ" panose="00020600040101010101"/>
              </a:rPr>
              <a:t>…</a:t>
            </a:r>
            <a:endParaRPr lang="zh-CN" altLang="en-US" sz="1335" dirty="0">
              <a:latin typeface="Arial" panose="020B0604020202020204" pitchFamily="34" charset="0"/>
              <a:ea typeface="HYZhongJianHeiJ" panose="0002060004010101010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拟建店场地在汽车商圈的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位置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580279" y="1027854"/>
            <a:ext cx="3392593" cy="513672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描述</a:t>
            </a:r>
            <a:r>
              <a:rPr lang="zh-CN" altLang="en-US" sz="1600" dirty="0">
                <a:latin typeface="Arial" panose="020B0604020202020204" pitchFamily="34" charset="0"/>
                <a:ea typeface="HYZhongJianHeiJ" panose="00020600040101010101"/>
              </a:rPr>
              <a:t>（对所属商圈进行描述，并标注出与周边竞品店的距离） </a:t>
            </a:r>
            <a:r>
              <a:rPr lang="zh-CN" altLang="en-US" sz="1600" b="1" dirty="0">
                <a:latin typeface="Arial" panose="020B0604020202020204" pitchFamily="34" charset="0"/>
                <a:ea typeface="HYZhongJianHeiJ" panose="00020600040101010101"/>
              </a:rPr>
              <a:t>：</a:t>
            </a: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465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HYZhongJianHeiJ" panose="0002060004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27905" y="1027853"/>
            <a:ext cx="7620000" cy="5135880"/>
          </a:xfrm>
          <a:prstGeom prst="rect">
            <a:avLst/>
          </a:prstGeom>
          <a:noFill/>
          <a:ln w="12700" cmpd="sng">
            <a:solidFill>
              <a:srgbClr val="BFBFB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  <a:cs typeface="+mn-ea"/>
                <a:sym typeface="+mn-lt"/>
              </a:rPr>
              <a:t>地图展示汽车商圈内品牌分布情况及选址位置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HYZhongJianHeiJ" panose="00020600040101010101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HYZhongJianHeiJ" panose="00020600040101010101"/>
              </a:rPr>
              <a:t>Center-</a:t>
            </a:r>
            <a:r>
              <a:rPr lang="zh-CN" altLang="en-US" dirty="0">
                <a:latin typeface="Arial" panose="020B0604020202020204" pitchFamily="34" charset="0"/>
                <a:ea typeface="HYZhongJianHeiJ" panose="00020600040101010101"/>
              </a:rPr>
              <a:t>拟建场地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HYZhongJianHeiJ" panose="00020600040101010101"/>
              </a:rPr>
              <a:t>平面图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（</a:t>
            </a:r>
            <a:r>
              <a:rPr lang="zh-CN" altLang="en-US" sz="1865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建筑平面图或手绘图</a:t>
            </a:r>
            <a:r>
              <a:rPr lang="zh-CN" altLang="en-US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rPr>
              <a:t>）</a:t>
            </a:r>
            <a:endParaRPr lang="zh-CN" altLang="en-US" dirty="0">
              <a:solidFill>
                <a:srgbClr val="4698CB"/>
              </a:solidFill>
              <a:latin typeface="Arial" panose="020B0604020202020204" pitchFamily="34" charset="0"/>
              <a:ea typeface="HYZhongJianHeiJ" panose="00020600040101010101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70019" y="996182"/>
            <a:ext cx="9918397" cy="5484532"/>
            <a:chOff x="877514" y="528452"/>
            <a:chExt cx="7168588" cy="3825689"/>
          </a:xfrm>
        </p:grpSpPr>
        <p:grpSp>
          <p:nvGrpSpPr>
            <p:cNvPr id="4" name="组合 3"/>
            <p:cNvGrpSpPr/>
            <p:nvPr/>
          </p:nvGrpSpPr>
          <p:grpSpPr>
            <a:xfrm>
              <a:off x="1097898" y="808411"/>
              <a:ext cx="6948204" cy="3545730"/>
              <a:chOff x="1043706" y="592707"/>
              <a:chExt cx="7133727" cy="399521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1"/>
              <a:srcRect l="6304" r="3049"/>
              <a:stretch>
                <a:fillRect/>
              </a:stretch>
            </p:blipFill>
            <p:spPr>
              <a:xfrm rot="5400000">
                <a:off x="2630903" y="-958612"/>
                <a:ext cx="3995211" cy="7097849"/>
              </a:xfrm>
              <a:prstGeom prst="rect">
                <a:avLst/>
              </a:prstGeom>
            </p:spPr>
          </p:pic>
          <p:cxnSp>
            <p:nvCxnSpPr>
              <p:cNvPr id="7" name="直接箭头连接符 6"/>
              <p:cNvCxnSpPr/>
              <p:nvPr/>
            </p:nvCxnSpPr>
            <p:spPr bwMode="auto">
              <a:xfrm>
                <a:off x="2267808" y="1203636"/>
                <a:ext cx="0" cy="280823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triangle"/>
                <a:tailEnd type="triangle"/>
              </a:ln>
            </p:spPr>
          </p:cxnSp>
          <p:cxnSp>
            <p:nvCxnSpPr>
              <p:cNvPr id="8" name="直接箭头连接符 7"/>
              <p:cNvCxnSpPr/>
              <p:nvPr/>
            </p:nvCxnSpPr>
            <p:spPr bwMode="auto">
              <a:xfrm>
                <a:off x="1547748" y="592707"/>
                <a:ext cx="0" cy="341916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triangle"/>
                <a:tailEnd type="triangle"/>
              </a:ln>
            </p:spPr>
          </p:cxnSp>
          <p:sp>
            <p:nvSpPr>
              <p:cNvPr id="9" name="文本框 8"/>
              <p:cNvSpPr txBox="1"/>
              <p:nvPr/>
            </p:nvSpPr>
            <p:spPr>
              <a:xfrm>
                <a:off x="1771831" y="2496511"/>
                <a:ext cx="749319" cy="26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**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m</a:t>
                </a:r>
                <a:endParaRPr lang="zh-C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043706" y="1707679"/>
                <a:ext cx="652948" cy="26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**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m</a:t>
                </a:r>
                <a:endParaRPr lang="zh-C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11" name="直接箭头连接符 10"/>
              <p:cNvCxnSpPr/>
              <p:nvPr/>
            </p:nvCxnSpPr>
            <p:spPr bwMode="auto">
              <a:xfrm>
                <a:off x="2267808" y="4011870"/>
                <a:ext cx="2304192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triangle"/>
                <a:tailEnd type="triangle"/>
              </a:ln>
            </p:spPr>
          </p:cxnSp>
          <p:sp>
            <p:nvSpPr>
              <p:cNvPr id="12" name="文本框 11"/>
              <p:cNvSpPr txBox="1"/>
              <p:nvPr/>
            </p:nvSpPr>
            <p:spPr>
              <a:xfrm>
                <a:off x="3167881" y="4048383"/>
                <a:ext cx="620382" cy="26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**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m</a:t>
                </a:r>
                <a:endParaRPr lang="zh-C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 bwMode="auto">
              <a:xfrm>
                <a:off x="2267808" y="1203636"/>
                <a:ext cx="1152096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triangle"/>
                <a:tailEnd type="triangle"/>
              </a:ln>
            </p:spPr>
          </p:cxnSp>
          <p:sp>
            <p:nvSpPr>
              <p:cNvPr id="14" name="文本框 13"/>
              <p:cNvSpPr txBox="1"/>
              <p:nvPr/>
            </p:nvSpPr>
            <p:spPr>
              <a:xfrm>
                <a:off x="2591833" y="964202"/>
                <a:ext cx="684057" cy="26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**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m</a:t>
                </a:r>
                <a:endParaRPr lang="zh-C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  <p:cxnSp>
            <p:nvCxnSpPr>
              <p:cNvPr id="15" name="直接箭头连接符 14"/>
              <p:cNvCxnSpPr/>
              <p:nvPr/>
            </p:nvCxnSpPr>
            <p:spPr bwMode="auto">
              <a:xfrm>
                <a:off x="4572000" y="4024633"/>
                <a:ext cx="345628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triangle"/>
                <a:tailEnd type="triangle"/>
              </a:ln>
            </p:spPr>
          </p:cxnSp>
          <p:sp>
            <p:nvSpPr>
              <p:cNvPr id="16" name="文本框 15"/>
              <p:cNvSpPr txBox="1"/>
              <p:nvPr/>
            </p:nvSpPr>
            <p:spPr>
              <a:xfrm>
                <a:off x="6048124" y="4011870"/>
                <a:ext cx="663198" cy="26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**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HYZhongJianHeiJ" panose="00020600040101010101"/>
                  </a:rPr>
                  <a:t>m</a:t>
                </a:r>
                <a:endParaRPr lang="zh-C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HYZhongJianHeiJ" panose="00020600040101010101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77514" y="528452"/>
              <a:ext cx="526817" cy="322031"/>
            </a:xfrm>
            <a:prstGeom prst="rect">
              <a:avLst/>
            </a:prstGeom>
            <a:noFill/>
            <a:ln>
              <a:solidFill>
                <a:srgbClr val="4698C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dirty="0">
                  <a:solidFill>
                    <a:srgbClr val="4698CB"/>
                  </a:solidFill>
                  <a:latin typeface="Arial" panose="020B0604020202020204" pitchFamily="34" charset="0"/>
                  <a:ea typeface="HYZhongJianHeiJ" panose="00020600040101010101"/>
                </a:rPr>
                <a:t>例：</a:t>
              </a:r>
              <a:endParaRPr lang="zh-CN" altLang="en-US" sz="2400" b="1" i="1" dirty="0">
                <a:solidFill>
                  <a:srgbClr val="4698CB"/>
                </a:solidFill>
                <a:latin typeface="Arial" panose="020B0604020202020204" pitchFamily="34" charset="0"/>
                <a:ea typeface="HYZhongJianHeiJ" panose="00020600040101010101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22*185"/>
  <p:tag name="TABLE_ENDDRAG_RECT" val="30*192*322*185"/>
</p:tagLst>
</file>

<file path=ppt/tags/tag2.xml><?xml version="1.0" encoding="utf-8"?>
<p:tagLst xmlns:p="http://schemas.openxmlformats.org/presentationml/2006/main">
  <p:tag name="TABLE_ENDDRAG_ORIGIN_RECT" val="268*282"/>
  <p:tag name="TABLE_ENDDRAG_RECT" val="33*83*268*282"/>
</p:tagLst>
</file>

<file path=ppt/tags/tag3.xml><?xml version="1.0" encoding="utf-8"?>
<p:tagLst xmlns:p="http://schemas.openxmlformats.org/presentationml/2006/main">
  <p:tag name="TABLE_ENDDRAG_ORIGIN_RECT" val="882*407"/>
  <p:tag name="TABLE_ENDDRAG_RECT" val="40*79*882*407"/>
</p:tagLst>
</file>

<file path=ppt/tags/tag4.xml><?xml version="1.0" encoding="utf-8"?>
<p:tagLst xmlns:p="http://schemas.openxmlformats.org/presentationml/2006/main">
  <p:tag name="TABLE_ENDDRAG_ORIGIN_RECT" val="907*397"/>
  <p:tag name="TABLE_ENDDRAG_RECT" val="26*82*907*397"/>
</p:tagLst>
</file>

<file path=ppt/tags/tag5.xml><?xml version="1.0" encoding="utf-8"?>
<p:tagLst xmlns:p="http://schemas.openxmlformats.org/presentationml/2006/main">
  <p:tag name="TABLE_ENDDRAG_ORIGIN_RECT" val="641*315"/>
  <p:tag name="TABLE_ENDDRAG_RECT" val="46*55*641*315"/>
</p:tagLst>
</file>

<file path=ppt/tags/tag6.xml><?xml version="1.0" encoding="utf-8"?>
<p:tagLst xmlns:p="http://schemas.openxmlformats.org/presentationml/2006/main">
  <p:tag name="TABLE_ENDDRAG_ORIGIN_RECT" val="907*398"/>
  <p:tag name="TABLE_ENDDRAG_RECT" val="26*83*907*39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3495</Words>
  <Application>WPS 演示</Application>
  <PresentationFormat>宽屏</PresentationFormat>
  <Paragraphs>1093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8" baseType="lpstr">
      <vt:lpstr>Arial</vt:lpstr>
      <vt:lpstr>宋体</vt:lpstr>
      <vt:lpstr>Wingdings</vt:lpstr>
      <vt:lpstr>HYZhongJianHeiJ</vt:lpstr>
      <vt:lpstr>DIN Next W1G</vt:lpstr>
      <vt:lpstr>Open Sans SemiBold</vt:lpstr>
      <vt:lpstr>微软雅黑</vt:lpstr>
      <vt:lpstr>DIN Next LT Pro</vt:lpstr>
      <vt:lpstr>DejaVu Math TeX Gyre</vt:lpstr>
      <vt:lpstr>HYCuJianHeiJ</vt:lpstr>
      <vt:lpstr>Gotham Book</vt:lpstr>
      <vt:lpstr>FZLanTingHeiS-R-GB</vt:lpstr>
      <vt:lpstr>HYZhongJianHeiJ</vt:lpstr>
      <vt:lpstr>Segoe Print</vt:lpstr>
      <vt:lpstr>方正粗黑宋简体</vt:lpstr>
      <vt:lpstr>HYCuJianHeiJ</vt:lpstr>
      <vt:lpstr>Times New Roman</vt:lpstr>
      <vt:lpstr>等线</vt:lpstr>
      <vt:lpstr>Arial Unicode MS</vt:lpstr>
      <vt:lpstr>等线 Light</vt:lpstr>
      <vt:lpstr>Calibri</vt:lpstr>
      <vt:lpstr>Arial</vt:lpstr>
      <vt:lpstr>Yu Gothic UI</vt:lpstr>
      <vt:lpstr>Office 主题​​</vt:lpstr>
      <vt:lpstr>1_Office 主题​​</vt:lpstr>
      <vt:lpstr>PowerPoint 演示文稿</vt:lpstr>
      <vt:lpstr>申请城市概况-1</vt:lpstr>
      <vt:lpstr>申请城市概况-2</vt:lpstr>
      <vt:lpstr>申请公司基本信息</vt:lpstr>
      <vt:lpstr>Center-拟建店场地、投资、人员情况</vt:lpstr>
      <vt:lpstr>拟建店经营思路与策略</vt:lpstr>
      <vt:lpstr>申请公司及核心团队人员简介</vt:lpstr>
      <vt:lpstr>Center-拟建店场地在汽车商圈的位置</vt:lpstr>
      <vt:lpstr>Center-拟建场地平面图（建筑平面图或手绘图）</vt:lpstr>
      <vt:lpstr>Center-拟建场地销售面积情况</vt:lpstr>
      <vt:lpstr>Center-拟建场地售后服务面积情况</vt:lpstr>
      <vt:lpstr>Center-拟建店场地照片（用箭头标示场地的具体位置及尺寸）</vt:lpstr>
      <vt:lpstr>Center-拟建店场地照片（用箭头标示场地的具体位置及尺寸）</vt:lpstr>
      <vt:lpstr>Center-拟建店场地照片（用箭头标示场地的具体位置及尺寸）</vt:lpstr>
      <vt:lpstr>Center-拟建店场地照片（用箭头标示场地的具体位置及尺寸）</vt:lpstr>
      <vt:lpstr>Center-拟建店场地照片</vt:lpstr>
      <vt:lpstr>Center-拟建店场地照片</vt:lpstr>
      <vt:lpstr>Center-拟建店场地周边环境照片</vt:lpstr>
      <vt:lpstr>Space（极狐空间）-拟建店场地、投资、人员情况</vt:lpstr>
      <vt:lpstr>Space-拟建店场地所在城市的位置</vt:lpstr>
      <vt:lpstr>Space-拟建店场地商场布局图（标出汽车品牌位置）</vt:lpstr>
      <vt:lpstr>Space-拟建场地销售面积情况</vt:lpstr>
      <vt:lpstr>Space-拟建店场地照片（用箭头或圈标示出场地的具体位置及尺寸）</vt:lpstr>
      <vt:lpstr>Space-拟建店场地照片（用箭头或圈标示出场地的具体位置及尺寸）</vt:lpstr>
      <vt:lpstr>Space-拟建店场地照片（用箭头或圈标示出场地的具体位置及尺寸）</vt:lpstr>
      <vt:lpstr>需要提供的附件</vt:lpstr>
      <vt:lpstr>需提交的资料（如资料较多，可自行增加页）</vt:lpstr>
      <vt:lpstr>需提交的资料（如资料较多，可自行增加页）</vt:lpstr>
      <vt:lpstr>需提交的资料（如资料较多，可自行增加页）</vt:lpstr>
      <vt:lpstr>需提交的资料（如资料较多，可自行增加页）</vt:lpstr>
      <vt:lpstr>需提交的资料（如资料较多，可自行增加页）</vt:lpstr>
      <vt:lpstr>需提交的资料（如资料较多，可自行增加页）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张小忍</dc:creator>
  <cp:lastModifiedBy>zhangxueqi</cp:lastModifiedBy>
  <cp:revision>247</cp:revision>
  <dcterms:created xsi:type="dcterms:W3CDTF">2024-09-04T05:55:00Z</dcterms:created>
  <dcterms:modified xsi:type="dcterms:W3CDTF">2025-03-12T07:56:23Z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14F31280DF6C8EE866F6D7663EB81BEB_42</vt:lpwstr>
  </property>
  <property fmtid="{D5CDD505-2E9C-101B-9397-08002B2CF9AE}" pid="3" name="KSOProductBuildVer">
    <vt:lpwstr>2052-11.8.2.11718</vt:lpwstr>
  </property>
</Properties>
</file>